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6858000" cx="12192000"/>
  <p:notesSz cx="6858000" cy="9144000"/>
  <p:embeddedFontLst>
    <p:embeddedFont>
      <p:font typeface="Nunito"/>
      <p:regular r:id="rId36"/>
      <p:bold r:id="rId37"/>
      <p:italic r:id="rId38"/>
      <p:boldItalic r:id="rId39"/>
    </p:embeddedFont>
    <p:embeddedFont>
      <p:font typeface="Nunito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4" roundtripDataSignature="AMtx7mjZt5E39n8D8DLD/DpV+SzAmZbp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ans-regular.fntdata"/><Relationship Id="rId20" Type="http://schemas.openxmlformats.org/officeDocument/2006/relationships/slide" Target="slides/slide13.xml"/><Relationship Id="rId42" Type="http://schemas.openxmlformats.org/officeDocument/2006/relationships/font" Target="fonts/NunitoSans-italic.fntdata"/><Relationship Id="rId41" Type="http://schemas.openxmlformats.org/officeDocument/2006/relationships/font" Target="fonts/NunitoSans-bold.fntdata"/><Relationship Id="rId22" Type="http://schemas.openxmlformats.org/officeDocument/2006/relationships/slide" Target="slides/slide15.xml"/><Relationship Id="rId44" Type="http://customschemas.google.com/relationships/presentationmetadata" Target="metadata"/><Relationship Id="rId21" Type="http://schemas.openxmlformats.org/officeDocument/2006/relationships/slide" Target="slides/slide14.xml"/><Relationship Id="rId43" Type="http://schemas.openxmlformats.org/officeDocument/2006/relationships/font" Target="fonts/NunitoSans-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Nunito-bold.fntdata"/><Relationship Id="rId14" Type="http://schemas.openxmlformats.org/officeDocument/2006/relationships/slide" Target="slides/slide7.xml"/><Relationship Id="rId36" Type="http://schemas.openxmlformats.org/officeDocument/2006/relationships/font" Target="fonts/Nunito-regular.fntdata"/><Relationship Id="rId17" Type="http://schemas.openxmlformats.org/officeDocument/2006/relationships/slide" Target="slides/slide10.xml"/><Relationship Id="rId39" Type="http://schemas.openxmlformats.org/officeDocument/2006/relationships/font" Target="fonts/Nunito-boldItalic.fntdata"/><Relationship Id="rId16" Type="http://schemas.openxmlformats.org/officeDocument/2006/relationships/slide" Target="slides/slide9.xml"/><Relationship Id="rId38" Type="http://schemas.openxmlformats.org/officeDocument/2006/relationships/font" Target="fonts/Nuni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seagrant.ucsd.edu/extension-outreach/facts-and-resources/king-tides-a-cosmic-phenomeno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lang="en-US" sz="1200">
                <a:latin typeface="Nunito Sans"/>
                <a:ea typeface="Nunito Sans"/>
                <a:cs typeface="Nunito Sans"/>
                <a:sym typeface="Nunito Sans"/>
              </a:rPr>
              <a:t>One the left is an image of a giant sea bass caught of Catalina Island in Southern California in 1906, weighing in at over 400 pounds.  That’s about 4 times my size.  Back then  there was a big commercial and sport fishery sea bass, bringing in nearly a million pounds in some years.  Under such intense pressure, landings decreased until finally a moratorium for sea bass was put in place in 1982.  Sea bass are still protected, but they have yet to return to the size or number seen in the early 19009’s</a:t>
            </a:r>
            <a:endParaRPr/>
          </a:p>
          <a:p>
            <a:pPr indent="0" lvl="0" marL="0" marR="0" rtl="0" algn="l">
              <a:lnSpc>
                <a:spcPct val="107000"/>
              </a:lnSpc>
              <a:spcBef>
                <a:spcPts val="800"/>
              </a:spcBef>
              <a:spcAft>
                <a:spcPts val="0"/>
              </a:spcAft>
              <a:buSzPts val="1400"/>
              <a:buNone/>
            </a:pPr>
            <a:r>
              <a:t/>
            </a:r>
            <a:endParaRPr sz="1200">
              <a:latin typeface="Nunito Sans"/>
              <a:ea typeface="Nunito Sans"/>
              <a:cs typeface="Nunito Sans"/>
              <a:sym typeface="Nunito Sans"/>
            </a:endParaRPr>
          </a:p>
          <a:p>
            <a:pPr indent="0" lvl="0" marL="0" marR="0" rtl="0" algn="l">
              <a:lnSpc>
                <a:spcPct val="107000"/>
              </a:lnSpc>
              <a:spcBef>
                <a:spcPts val="800"/>
              </a:spcBef>
              <a:spcAft>
                <a:spcPts val="0"/>
              </a:spcAft>
              <a:buSzPts val="1400"/>
              <a:buNone/>
            </a:pPr>
            <a:r>
              <a:rPr lang="en-US" sz="1200">
                <a:latin typeface="Nunito Sans"/>
                <a:ea typeface="Nunito Sans"/>
                <a:cs typeface="Nunito Sans"/>
                <a:sym typeface="Nunito Sans"/>
              </a:rPr>
              <a:t>In the image to the right shows how abundant abalone once were in California.  These also were harvested zealously and neared extinction in the state.  Today abalone are protected, but disease and changes in oceanographic conditions now threaten their recovery. </a:t>
            </a:r>
            <a:endParaRPr/>
          </a:p>
          <a:p>
            <a:pPr indent="0" lvl="0" marL="0" marR="0" rtl="0" algn="l">
              <a:lnSpc>
                <a:spcPct val="107000"/>
              </a:lnSpc>
              <a:spcBef>
                <a:spcPts val="800"/>
              </a:spcBef>
              <a:spcAft>
                <a:spcPts val="0"/>
              </a:spcAft>
              <a:buSzPts val="1400"/>
              <a:buNone/>
            </a:pPr>
            <a:r>
              <a:t/>
            </a:r>
            <a:endParaRPr b="1" sz="1200">
              <a:latin typeface="Nunito Sans"/>
              <a:ea typeface="Nunito Sans"/>
              <a:cs typeface="Nunito Sans"/>
              <a:sym typeface="Nunito Sans"/>
            </a:endParaRPr>
          </a:p>
          <a:p>
            <a:pPr indent="0" lvl="0" marL="0" marR="0" rtl="0" algn="l">
              <a:lnSpc>
                <a:spcPct val="107000"/>
              </a:lnSpc>
              <a:spcBef>
                <a:spcPts val="800"/>
              </a:spcBef>
              <a:spcAft>
                <a:spcPts val="0"/>
              </a:spcAft>
              <a:buSzPts val="1400"/>
              <a:buNone/>
            </a:pPr>
            <a:r>
              <a:rPr b="1" lang="en-US" sz="1200">
                <a:latin typeface="Nunito Sans"/>
                <a:ea typeface="Nunito Sans"/>
                <a:cs typeface="Nunito Sans"/>
                <a:sym typeface="Nunito Sans"/>
              </a:rPr>
              <a:t>We should all be aware that California’s oceans are simply not the same as they were 100 years ago.  </a:t>
            </a:r>
            <a:r>
              <a:rPr lang="en-US" sz="1200">
                <a:latin typeface="Nunito Sans"/>
                <a:ea typeface="Nunito Sans"/>
                <a:cs typeface="Nunito Sans"/>
                <a:sym typeface="Nunito Sans"/>
              </a:rPr>
              <a:t>While we likely wont be able to return to those days, with skies flocking with birds, and rivers pulsing with salmon, we do know now from experience that conservation CAN and does work.  </a:t>
            </a:r>
            <a:endParaRPr/>
          </a:p>
          <a:p>
            <a:pPr indent="-228600" lvl="0" marL="457200" marR="0" rtl="0" algn="l">
              <a:lnSpc>
                <a:spcPct val="100000"/>
              </a:lnSpc>
              <a:spcBef>
                <a:spcPts val="800"/>
              </a:spcBef>
              <a:spcAft>
                <a:spcPts val="0"/>
              </a:spcAft>
              <a:buSzPts val="1400"/>
              <a:buNone/>
            </a:pPr>
            <a:r>
              <a:t/>
            </a:r>
            <a:endParaRPr/>
          </a:p>
        </p:txBody>
      </p:sp>
      <p:sp>
        <p:nvSpPr>
          <p:cNvPr id="278" name="Google Shape;27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US"/>
              <a:t>Permitted/Prohibited Uses: Take of all living marine resources is prohibited except:</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lang="en-US"/>
              <a:t>Recreational take by hook-and-line from shore is allowed.</a:t>
            </a:r>
            <a:endParaRPr/>
          </a:p>
          <a:p>
            <a:pPr indent="-228600" lvl="0" marL="457200" rtl="0" algn="l">
              <a:lnSpc>
                <a:spcPct val="100000"/>
              </a:lnSpc>
              <a:spcBef>
                <a:spcPts val="0"/>
              </a:spcBef>
              <a:spcAft>
                <a:spcPts val="0"/>
              </a:spcAft>
              <a:buClr>
                <a:schemeClr val="dk1"/>
              </a:buClr>
              <a:buSzPts val="1400"/>
              <a:buFont typeface="Arial"/>
              <a:buNone/>
            </a:pPr>
            <a:r>
              <a:rPr lang="en-US"/>
              <a:t>no take of lobster, mention success story above and the importance of having this area protected. Calico bass, halibut ADD PHOTOS?</a:t>
            </a:r>
            <a:endParaRPr/>
          </a:p>
          <a:p>
            <a:pPr indent="-228600" lvl="0" marL="457200" rtl="0" algn="l">
              <a:lnSpc>
                <a:spcPct val="100000"/>
              </a:lnSpc>
              <a:spcBef>
                <a:spcPts val="0"/>
              </a:spcBef>
              <a:spcAft>
                <a:spcPts val="0"/>
              </a:spcAft>
              <a:buClr>
                <a:schemeClr val="dk1"/>
              </a:buClr>
              <a:buSzPts val="1400"/>
              <a:buFont typeface="Arial"/>
              <a:buNone/>
            </a:pPr>
            <a:r>
              <a:rPr lang="en-US"/>
              <a:t>The recreational take by spearfishing of white seabass and pelagic finfish is allowed.</a:t>
            </a:r>
            <a:endParaRPr/>
          </a:p>
          <a:p>
            <a:pPr indent="-228600" lvl="0" marL="457200" rtl="0" algn="l">
              <a:lnSpc>
                <a:spcPct val="100000"/>
              </a:lnSpc>
              <a:spcBef>
                <a:spcPts val="0"/>
              </a:spcBef>
              <a:spcAft>
                <a:spcPts val="0"/>
              </a:spcAft>
              <a:buClr>
                <a:schemeClr val="dk1"/>
              </a:buClr>
              <a:buSzPts val="1400"/>
              <a:buFont typeface="Arial"/>
              <a:buNone/>
            </a:pPr>
            <a:r>
              <a:rPr lang="en-US"/>
              <a:t>Take pursuant to the authorized activities listed below is allowed.</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b="1" lang="en-US"/>
              <a:t>Pelagic finfish</a:t>
            </a:r>
            <a:r>
              <a:rPr lang="en-US"/>
              <a:t> (CCR Title 14, Section 632(a)(3)), as defined for purposes of MPA regulations, are a subset of finfish defined as: northern anchovy (</a:t>
            </a:r>
            <a:r>
              <a:rPr i="1" lang="en-US"/>
              <a:t>Engraulis mordax</a:t>
            </a:r>
            <a:r>
              <a:rPr lang="en-US"/>
              <a:t>), barracudas (</a:t>
            </a:r>
            <a:r>
              <a:rPr i="1" lang="en-US"/>
              <a:t>Sphyraena</a:t>
            </a:r>
            <a:r>
              <a:rPr lang="en-US"/>
              <a:t> spp.), billfishes* (family Istiophoridae), dolphinfish (</a:t>
            </a:r>
            <a:r>
              <a:rPr i="1" lang="en-US"/>
              <a:t>Coryphaena hippurus</a:t>
            </a:r>
            <a:r>
              <a:rPr lang="en-US"/>
              <a:t>), Pacific herring (</a:t>
            </a:r>
            <a:r>
              <a:rPr i="1" lang="en-US"/>
              <a:t>Clupea pallasii</a:t>
            </a:r>
            <a:r>
              <a:rPr lang="en-US"/>
              <a:t>), jack mackerel (</a:t>
            </a:r>
            <a:r>
              <a:rPr i="1" lang="en-US"/>
              <a:t>Trachurus symmetricus</a:t>
            </a:r>
            <a:r>
              <a:rPr lang="en-US"/>
              <a:t>), Pacific mackerel (</a:t>
            </a:r>
            <a:r>
              <a:rPr i="1" lang="en-US"/>
              <a:t>Scomber japonicus</a:t>
            </a:r>
            <a:r>
              <a:rPr lang="en-US"/>
              <a:t>), salmon (</a:t>
            </a:r>
            <a:r>
              <a:rPr i="1" lang="en-US"/>
              <a:t>Oncorhynchus</a:t>
            </a:r>
            <a:r>
              <a:rPr lang="en-US"/>
              <a:t> spp.), Pacific sardine (</a:t>
            </a:r>
            <a:r>
              <a:rPr i="1" lang="en-US"/>
              <a:t>Sardinops sagax</a:t>
            </a:r>
            <a:r>
              <a:rPr lang="en-US"/>
              <a:t>), blue shark (</a:t>
            </a:r>
            <a:r>
              <a:rPr i="1" lang="en-US"/>
              <a:t>Prionace glauca</a:t>
            </a:r>
            <a:r>
              <a:rPr lang="en-US"/>
              <a:t>), salmon shark (</a:t>
            </a:r>
            <a:r>
              <a:rPr i="1" lang="en-US"/>
              <a:t>Lamna ditropis</a:t>
            </a:r>
            <a:r>
              <a:rPr lang="en-US"/>
              <a:t>), shortfin mako shark (</a:t>
            </a:r>
            <a:r>
              <a:rPr i="1" lang="en-US"/>
              <a:t>Isurus oxyrinchus</a:t>
            </a:r>
            <a:r>
              <a:rPr lang="en-US"/>
              <a:t>), thresher sharks (</a:t>
            </a:r>
            <a:r>
              <a:rPr i="1" lang="en-US"/>
              <a:t>Alopias</a:t>
            </a:r>
            <a:r>
              <a:rPr lang="en-US"/>
              <a:t> spp.), swordfish (</a:t>
            </a:r>
            <a:r>
              <a:rPr i="1" lang="en-US"/>
              <a:t>Xiphias gladius</a:t>
            </a:r>
            <a:r>
              <a:rPr lang="en-US"/>
              <a:t>), tunas (family Scombridae), including Pacific bonito (</a:t>
            </a:r>
            <a:r>
              <a:rPr i="1" lang="en-US"/>
              <a:t>Sarda chiliensis</a:t>
            </a:r>
            <a:r>
              <a:rPr lang="en-US"/>
              <a:t>), and yellowtail (</a:t>
            </a:r>
            <a:r>
              <a:rPr i="1" lang="en-US"/>
              <a:t>Seriola lalandi</a:t>
            </a:r>
            <a:r>
              <a:rPr lang="en-US"/>
              <a:t>). *Marlin is not allowed for commercial take.</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900">
              <a:solidFill>
                <a:srgbClr val="333333"/>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US" u="sng">
                <a:solidFill>
                  <a:schemeClr val="hlink"/>
                </a:solidFill>
                <a:hlinkClick r:id="rId2"/>
              </a:rPr>
              <a:t>https://caseagrant.ucsd.edu/extension-outreach/facts-and-resources/king-tides-a-cosmic-phenomenon</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sz="1400">
                <a:highlight>
                  <a:srgbClr val="FFFFFF"/>
                </a:highlight>
              </a:rPr>
              <a:t>The term king tide is generally used to describe the highest tides of the year.</a:t>
            </a:r>
            <a:endParaRPr sz="1400">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00">
                <a:highlight>
                  <a:srgbClr val="FFFFFF"/>
                </a:highlight>
              </a:rPr>
              <a:t>This year </a:t>
            </a:r>
            <a:r>
              <a:rPr b="1" lang="en-US" sz="1400">
                <a:highlight>
                  <a:srgbClr val="FFFFFF"/>
                </a:highlight>
              </a:rPr>
              <a:t>King Tides</a:t>
            </a:r>
            <a:r>
              <a:rPr lang="en-US" sz="1400">
                <a:highlight>
                  <a:srgbClr val="FFFFFF"/>
                </a:highlight>
              </a:rPr>
              <a:t> were November 15-16 and this coming weekend, December 13-15, </a:t>
            </a:r>
            <a:r>
              <a:rPr b="1" lang="en-US" sz="1400">
                <a:highlight>
                  <a:srgbClr val="FFFFFF"/>
                </a:highlight>
              </a:rPr>
              <a:t>2020</a:t>
            </a:r>
            <a:endParaRPr b="1" sz="1400">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SzPts val="1400"/>
              <a:buNone/>
            </a:pPr>
            <a:r>
              <a:rPr lang="en-US" sz="1400">
                <a:highlight>
                  <a:srgbClr val="FFFFFF"/>
                </a:highlight>
              </a:rPr>
              <a:t>King tides provide a great opportunity to get a glimpse of what our coast may look like as sea-level rises. The water level reached by an extreme high tide this weekend will be the same water level of more frequent moderate tides in the future. Seeing what areas flood during these events can help us plan for the future.</a:t>
            </a:r>
            <a:endParaRPr i="1">
              <a:solidFill>
                <a:srgbClr val="555555"/>
              </a:solidFill>
              <a:highlight>
                <a:srgbClr val="EEEEEE"/>
              </a:highlight>
              <a:latin typeface="Arial"/>
              <a:ea typeface="Arial"/>
              <a:cs typeface="Arial"/>
              <a:sym typeface="Arial"/>
            </a:endParaRPr>
          </a:p>
          <a:p>
            <a:pPr indent="0" lvl="0" marL="0" rtl="0" algn="l">
              <a:lnSpc>
                <a:spcPct val="165000"/>
              </a:lnSpc>
              <a:spcBef>
                <a:spcPts val="1400"/>
              </a:spcBef>
              <a:spcAft>
                <a:spcPts val="0"/>
              </a:spcAft>
              <a:buClr>
                <a:schemeClr val="dk1"/>
              </a:buClr>
              <a:buSzPts val="1100"/>
              <a:buFont typeface="Arial"/>
              <a:buNone/>
            </a:pPr>
            <a:r>
              <a:t/>
            </a:r>
            <a:endParaRPr i="1">
              <a:solidFill>
                <a:srgbClr val="000000"/>
              </a:solidFill>
              <a:highlight>
                <a:srgbClr val="EEEEEE"/>
              </a:highlight>
              <a:latin typeface="Arial"/>
              <a:ea typeface="Arial"/>
              <a:cs typeface="Arial"/>
              <a:sym typeface="Arial"/>
            </a:endParaRPr>
          </a:p>
          <a:p>
            <a:pPr indent="0" lvl="0" marL="76200" marR="76200" rtl="0" algn="l">
              <a:lnSpc>
                <a:spcPct val="115000"/>
              </a:lnSpc>
              <a:spcBef>
                <a:spcPts val="1400"/>
              </a:spcBef>
              <a:spcAft>
                <a:spcPts val="0"/>
              </a:spcAft>
              <a:buClr>
                <a:schemeClr val="dk1"/>
              </a:buClr>
              <a:buSzPts val="1100"/>
              <a:buFont typeface="Arial"/>
              <a:buNone/>
            </a:pPr>
            <a:r>
              <a:t/>
            </a:r>
            <a:endParaRPr i="1">
              <a:solidFill>
                <a:srgbClr val="000000"/>
              </a:solidFill>
              <a:highlight>
                <a:srgbClr val="EEEEEE"/>
              </a:highlight>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340" name="Google Shape;340;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65000"/>
              </a:lnSpc>
              <a:spcBef>
                <a:spcPts val="1400"/>
              </a:spcBef>
              <a:spcAft>
                <a:spcPts val="1400"/>
              </a:spcAft>
              <a:buClr>
                <a:schemeClr val="dk1"/>
              </a:buClr>
              <a:buSzPts val="1100"/>
              <a:buFont typeface="Arial"/>
              <a:buNone/>
            </a:pPr>
            <a:r>
              <a:rPr i="1" lang="en-US">
                <a:solidFill>
                  <a:srgbClr val="555555"/>
                </a:solidFill>
                <a:highlight>
                  <a:srgbClr val="EEEEEE"/>
                </a:highlight>
                <a:latin typeface="Arial"/>
                <a:ea typeface="Arial"/>
                <a:cs typeface="Arial"/>
                <a:sym typeface="Arial"/>
              </a:rPr>
              <a:t>Seaside State Beach Parking Lot 11/26/19 (Photo credit: Nick Sadrpour)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intertidal zone, the unique area between the high and low tide lines, is an unforgiving habitat.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species that live there are subject to the harsh elements  of both the land and the sea, going from completely underwater to only occasionally wet within just a few feet of space. See diagram.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Organisms that live in the intertidal zone must endure extreme changes  in moisture level, temperature, salinity, and sunlight creating a robust assortment of biologically diverse organisms.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creatures have special adaptations that allow them to endure these conditions, creating an adventure for anyone who visits this space.</a:t>
            </a:r>
            <a:endParaRPr/>
          </a:p>
        </p:txBody>
      </p:sp>
      <p:sp>
        <p:nvSpPr>
          <p:cNvPr id="357" name="Google Shape;357;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Nunito Sans"/>
              <a:buNone/>
            </a:pPr>
            <a:r>
              <a:rPr b="1" lang="en-US" sz="1200">
                <a:latin typeface="Nunito Sans"/>
                <a:ea typeface="Nunito Sans"/>
                <a:cs typeface="Nunito Sans"/>
                <a:sym typeface="Nunito Sans"/>
              </a:rPr>
              <a:t>Our tagline</a:t>
            </a:r>
            <a:r>
              <a:rPr lang="en-US" sz="1200">
                <a:latin typeface="Nunito Sans"/>
                <a:ea typeface="Nunito Sans"/>
                <a:cs typeface="Nunito Sans"/>
                <a:sym typeface="Nunito Sans"/>
              </a:rPr>
              <a:t>: Connect. Experience. Protect. We believe that if we help people discover a passion for nature, they will want to protect it and value everything it has to offer.</a:t>
            </a:r>
            <a:endParaRPr/>
          </a:p>
          <a:p>
            <a:pPr indent="0" lvl="0" marL="0" rtl="0" algn="l">
              <a:lnSpc>
                <a:spcPct val="100000"/>
              </a:lnSpc>
              <a:spcBef>
                <a:spcPts val="0"/>
              </a:spcBef>
              <a:spcAft>
                <a:spcPts val="0"/>
              </a:spcAft>
              <a:buSzPts val="1400"/>
              <a:buNone/>
            </a:pPr>
            <a:r>
              <a:t/>
            </a:r>
            <a:endParaRPr/>
          </a:p>
        </p:txBody>
      </p:sp>
      <p:sp>
        <p:nvSpPr>
          <p:cNvPr id="209" name="Google Shape;209;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US"/>
              <a:t>Permitted/Prohibited Uses: Take of all living marine resources is prohibited except:</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lang="en-US"/>
              <a:t>Recreational take by hook-and-line from shore is allowed.</a:t>
            </a:r>
            <a:endParaRPr/>
          </a:p>
          <a:p>
            <a:pPr indent="-228600" lvl="0" marL="457200" rtl="0" algn="l">
              <a:lnSpc>
                <a:spcPct val="100000"/>
              </a:lnSpc>
              <a:spcBef>
                <a:spcPts val="0"/>
              </a:spcBef>
              <a:spcAft>
                <a:spcPts val="0"/>
              </a:spcAft>
              <a:buClr>
                <a:schemeClr val="dk1"/>
              </a:buClr>
              <a:buSzPts val="1400"/>
              <a:buFont typeface="Arial"/>
              <a:buNone/>
            </a:pPr>
            <a:r>
              <a:rPr lang="en-US"/>
              <a:t>no take of lobster, mention success story above and the importance of having this area protected. Calico bass, halibut ADD PHOTOS?</a:t>
            </a:r>
            <a:endParaRPr/>
          </a:p>
          <a:p>
            <a:pPr indent="-228600" lvl="0" marL="457200" rtl="0" algn="l">
              <a:lnSpc>
                <a:spcPct val="100000"/>
              </a:lnSpc>
              <a:spcBef>
                <a:spcPts val="0"/>
              </a:spcBef>
              <a:spcAft>
                <a:spcPts val="0"/>
              </a:spcAft>
              <a:buClr>
                <a:schemeClr val="dk1"/>
              </a:buClr>
              <a:buSzPts val="1400"/>
              <a:buFont typeface="Arial"/>
              <a:buNone/>
            </a:pPr>
            <a:r>
              <a:rPr lang="en-US"/>
              <a:t>The recreational take by spearfishing of white seabass and pelagic finfish is allowed.</a:t>
            </a:r>
            <a:endParaRPr/>
          </a:p>
          <a:p>
            <a:pPr indent="-228600" lvl="0" marL="457200" rtl="0" algn="l">
              <a:lnSpc>
                <a:spcPct val="100000"/>
              </a:lnSpc>
              <a:spcBef>
                <a:spcPts val="0"/>
              </a:spcBef>
              <a:spcAft>
                <a:spcPts val="0"/>
              </a:spcAft>
              <a:buClr>
                <a:schemeClr val="dk1"/>
              </a:buClr>
              <a:buSzPts val="1400"/>
              <a:buFont typeface="Arial"/>
              <a:buNone/>
            </a:pPr>
            <a:r>
              <a:rPr lang="en-US"/>
              <a:t>Take pursuant to the authorized activities listed below is allowed.</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b="1" lang="en-US"/>
              <a:t>Pelagic finfish</a:t>
            </a:r>
            <a:r>
              <a:rPr lang="en-US"/>
              <a:t> (CCR Title 14, Section 632(a)(3)), as defined for purposes of MPA regulations, are a subset of finfish defined as: northern anchovy (</a:t>
            </a:r>
            <a:r>
              <a:rPr i="1" lang="en-US"/>
              <a:t>Engraulis mordax</a:t>
            </a:r>
            <a:r>
              <a:rPr lang="en-US"/>
              <a:t>), barracudas (</a:t>
            </a:r>
            <a:r>
              <a:rPr i="1" lang="en-US"/>
              <a:t>Sphyraena</a:t>
            </a:r>
            <a:r>
              <a:rPr lang="en-US"/>
              <a:t> spp.), billfishes* (family Istiophoridae), dolphinfish (</a:t>
            </a:r>
            <a:r>
              <a:rPr i="1" lang="en-US"/>
              <a:t>Coryphaena hippurus</a:t>
            </a:r>
            <a:r>
              <a:rPr lang="en-US"/>
              <a:t>), Pacific herring (</a:t>
            </a:r>
            <a:r>
              <a:rPr i="1" lang="en-US"/>
              <a:t>Clupea pallasii</a:t>
            </a:r>
            <a:r>
              <a:rPr lang="en-US"/>
              <a:t>), jack mackerel (</a:t>
            </a:r>
            <a:r>
              <a:rPr i="1" lang="en-US"/>
              <a:t>Trachurus symmetricus</a:t>
            </a:r>
            <a:r>
              <a:rPr lang="en-US"/>
              <a:t>), Pacific mackerel (</a:t>
            </a:r>
            <a:r>
              <a:rPr i="1" lang="en-US"/>
              <a:t>Scomber japonicus</a:t>
            </a:r>
            <a:r>
              <a:rPr lang="en-US"/>
              <a:t>), salmon (</a:t>
            </a:r>
            <a:r>
              <a:rPr i="1" lang="en-US"/>
              <a:t>Oncorhynchus</a:t>
            </a:r>
            <a:r>
              <a:rPr lang="en-US"/>
              <a:t> spp.), Pacific sardine (</a:t>
            </a:r>
            <a:r>
              <a:rPr i="1" lang="en-US"/>
              <a:t>Sardinops sagax</a:t>
            </a:r>
            <a:r>
              <a:rPr lang="en-US"/>
              <a:t>), blue shark (</a:t>
            </a:r>
            <a:r>
              <a:rPr i="1" lang="en-US"/>
              <a:t>Prionace glauca</a:t>
            </a:r>
            <a:r>
              <a:rPr lang="en-US"/>
              <a:t>), salmon shark (</a:t>
            </a:r>
            <a:r>
              <a:rPr i="1" lang="en-US"/>
              <a:t>Lamna ditropis</a:t>
            </a:r>
            <a:r>
              <a:rPr lang="en-US"/>
              <a:t>), shortfin mako shark (</a:t>
            </a:r>
            <a:r>
              <a:rPr i="1" lang="en-US"/>
              <a:t>Isurus oxyrinchus</a:t>
            </a:r>
            <a:r>
              <a:rPr lang="en-US"/>
              <a:t>), thresher sharks (</a:t>
            </a:r>
            <a:r>
              <a:rPr i="1" lang="en-US"/>
              <a:t>Alopias</a:t>
            </a:r>
            <a:r>
              <a:rPr lang="en-US"/>
              <a:t> spp.), swordfish (</a:t>
            </a:r>
            <a:r>
              <a:rPr i="1" lang="en-US"/>
              <a:t>Xiphias gladius</a:t>
            </a:r>
            <a:r>
              <a:rPr lang="en-US"/>
              <a:t>), tunas (family Scombridae), including Pacific bonito (</a:t>
            </a:r>
            <a:r>
              <a:rPr i="1" lang="en-US"/>
              <a:t>Sarda chiliensis</a:t>
            </a:r>
            <a:r>
              <a:rPr lang="en-US"/>
              <a:t>), and yellowtail (</a:t>
            </a:r>
            <a:r>
              <a:rPr i="1" lang="en-US"/>
              <a:t>Seriola lalandi</a:t>
            </a:r>
            <a:r>
              <a:rPr lang="en-US"/>
              <a:t>). *Marlin is not allowed for commercial take.</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MPAs protect not only critical habitat, but also provide refuge for animals to grow in size and number.  One success story involves the spiny lobster. In the Channel Islands, where marine protected areas have been in place for 10 years, researchers found larger and more abundant lobsters. Nearby fished areas had fewer, smaller lobsters. While trophy lobsters (or extremely large, fecund lobsters) are becoming scarce throughout California, they are able to flourish and mature inside protected areas. Researchers tagged lobsters inside the protected areas, and tracked them outside in areas open to fishing. This means that underwater parks not only offer a conservation benefit to lobster, but that fishermen can also enjoy the benefits of protection by being able to catch them as they move outside the boundaries of protection. These findings also show promise for southern California’s kelp forest ecosystem, as lobster are key to the health of kelp forests.  </a:t>
            </a:r>
            <a:endParaRPr/>
          </a:p>
          <a:p>
            <a:pPr indent="-228600" lvl="0" marL="457200" marR="0" rtl="0" algn="l">
              <a:lnSpc>
                <a:spcPct val="100000"/>
              </a:lnSpc>
              <a:spcBef>
                <a:spcPts val="0"/>
              </a:spcBef>
              <a:spcAft>
                <a:spcPts val="0"/>
              </a:spcAft>
              <a:buSzPts val="1400"/>
              <a:buNone/>
            </a:pPr>
            <a:r>
              <a:t/>
            </a:r>
            <a:endParaRPr/>
          </a:p>
        </p:txBody>
      </p:sp>
      <p:sp>
        <p:nvSpPr>
          <p:cNvPr id="380" name="Google Shape;380;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Sea Anemone  How many of you think you have seen an animal that looks like this? </a:t>
            </a:r>
            <a:endParaRPr/>
          </a:p>
          <a:p>
            <a:pPr indent="0" lvl="0" marL="0" rtl="0" algn="l">
              <a:lnSpc>
                <a:spcPct val="100000"/>
              </a:lnSpc>
              <a:spcBef>
                <a:spcPts val="0"/>
              </a:spcBef>
              <a:spcAft>
                <a:spcPts val="0"/>
              </a:spcAft>
              <a:buSzPts val="1400"/>
              <a:buNone/>
            </a:pPr>
            <a:r>
              <a:rPr lang="en-US"/>
              <a:t>This is called a sea anemone. And sea anemones are named after flowers! Because at high tide, when the water covers them, they open up their tentacles and they move them around like this and they look like a sea flower (wave hands in the air). Everybody Show me your tentacles and be an underwater sea flower with me! </a:t>
            </a:r>
            <a:endParaRPr/>
          </a:p>
          <a:p>
            <a:pPr indent="0" lvl="0" marL="0" rtl="0" algn="l">
              <a:lnSpc>
                <a:spcPct val="100000"/>
              </a:lnSpc>
              <a:spcBef>
                <a:spcPts val="0"/>
              </a:spcBef>
              <a:spcAft>
                <a:spcPts val="0"/>
              </a:spcAft>
              <a:buSzPts val="1400"/>
              <a:buNone/>
            </a:pPr>
            <a:r>
              <a:rPr lang="en-US"/>
              <a:t>But they don’t have petals like a flower, they actually have tentacles. Those tentacles have stinging cells inside, so they’re related to jellyfish and sea jellies. </a:t>
            </a:r>
            <a:endParaRPr/>
          </a:p>
          <a:p>
            <a:pPr indent="0" lvl="0" marL="0" rtl="0" algn="l">
              <a:lnSpc>
                <a:spcPct val="100000"/>
              </a:lnSpc>
              <a:spcBef>
                <a:spcPts val="0"/>
              </a:spcBef>
              <a:spcAft>
                <a:spcPts val="0"/>
              </a:spcAft>
              <a:buSzPts val="1400"/>
              <a:buNone/>
            </a:pPr>
            <a:r>
              <a:rPr lang="en-US"/>
              <a:t>Sea anemones are very slow moving, which means they rely on the water current to bring food to them. When Pieces of food float close enough to their tentacles, they grab it and bring it to the center of their bodies, which is where their mouth is. This is called filter feeding. </a:t>
            </a:r>
            <a:r>
              <a:rPr b="1" lang="en-US"/>
              <a:t>When you touch a sea anemone it could cost them their meal so be sure you observe them with just your eyes.</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Another cool thing about sea anemones is that they can survive being out of the water during low tide. They do this by tucking all their tentacles inside.  They look like this! This helps them survive by holding in their water. </a:t>
            </a:r>
            <a:endParaRPr/>
          </a:p>
          <a:p>
            <a:pPr indent="0" lvl="0" marL="0" rtl="0" algn="l">
              <a:lnSpc>
                <a:spcPct val="100000"/>
              </a:lnSpc>
              <a:spcBef>
                <a:spcPts val="0"/>
              </a:spcBef>
              <a:spcAft>
                <a:spcPts val="0"/>
              </a:spcAft>
              <a:buSzPts val="1400"/>
              <a:buNone/>
            </a:pPr>
            <a:r>
              <a:rPr lang="en-US"/>
              <a:t>You will notice that the sea anemone has little pieces of shell stuck to the outside of its body, this helps reflect the sunlight almost like sunscreen!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special features the anemone has are called Adaptations. An adaptation is a special skill or behaviour which helps an animal to survive in the habitat they live in. In fact almost all tidepool animals have unique ways to survive! </a:t>
            </a:r>
            <a:endParaRPr/>
          </a:p>
        </p:txBody>
      </p:sp>
      <p:sp>
        <p:nvSpPr>
          <p:cNvPr id="387" name="Google Shape;387;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US"/>
              <a:t>Permitted/Prohibited Uses: Take of all living marine resources is prohibited except:</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lang="en-US"/>
              <a:t>Recreational take by hook-and-line from shore is allowed.</a:t>
            </a:r>
            <a:endParaRPr/>
          </a:p>
          <a:p>
            <a:pPr indent="-228600" lvl="0" marL="457200" rtl="0" algn="l">
              <a:lnSpc>
                <a:spcPct val="100000"/>
              </a:lnSpc>
              <a:spcBef>
                <a:spcPts val="0"/>
              </a:spcBef>
              <a:spcAft>
                <a:spcPts val="0"/>
              </a:spcAft>
              <a:buClr>
                <a:schemeClr val="dk1"/>
              </a:buClr>
              <a:buSzPts val="1400"/>
              <a:buFont typeface="Arial"/>
              <a:buNone/>
            </a:pPr>
            <a:r>
              <a:rPr lang="en-US"/>
              <a:t>no take of lobster, mention success story above and the importance of having this area protected. Calico bass, halibut ADD PHOTOS?</a:t>
            </a:r>
            <a:endParaRPr/>
          </a:p>
          <a:p>
            <a:pPr indent="-228600" lvl="0" marL="457200" rtl="0" algn="l">
              <a:lnSpc>
                <a:spcPct val="100000"/>
              </a:lnSpc>
              <a:spcBef>
                <a:spcPts val="0"/>
              </a:spcBef>
              <a:spcAft>
                <a:spcPts val="0"/>
              </a:spcAft>
              <a:buClr>
                <a:schemeClr val="dk1"/>
              </a:buClr>
              <a:buSzPts val="1400"/>
              <a:buFont typeface="Arial"/>
              <a:buNone/>
            </a:pPr>
            <a:r>
              <a:rPr lang="en-US"/>
              <a:t>The recreational take by spearfishing of white seabass and pelagic finfish is allowed.</a:t>
            </a:r>
            <a:endParaRPr/>
          </a:p>
          <a:p>
            <a:pPr indent="-228600" lvl="0" marL="457200" rtl="0" algn="l">
              <a:lnSpc>
                <a:spcPct val="100000"/>
              </a:lnSpc>
              <a:spcBef>
                <a:spcPts val="0"/>
              </a:spcBef>
              <a:spcAft>
                <a:spcPts val="0"/>
              </a:spcAft>
              <a:buClr>
                <a:schemeClr val="dk1"/>
              </a:buClr>
              <a:buSzPts val="1400"/>
              <a:buFont typeface="Arial"/>
              <a:buNone/>
            </a:pPr>
            <a:r>
              <a:rPr lang="en-US"/>
              <a:t>Take pursuant to the authorized activities listed below is allowed.</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rPr b="1" lang="en-US"/>
              <a:t>Pelagic finfish</a:t>
            </a:r>
            <a:r>
              <a:rPr lang="en-US"/>
              <a:t> (CCR Title 14, Section 632(a)(3)), as defined for purposes of MPA regulations, are a subset of finfish defined as: northern anchovy (</a:t>
            </a:r>
            <a:r>
              <a:rPr i="1" lang="en-US"/>
              <a:t>Engraulis mordax</a:t>
            </a:r>
            <a:r>
              <a:rPr lang="en-US"/>
              <a:t>), barracudas (</a:t>
            </a:r>
            <a:r>
              <a:rPr i="1" lang="en-US"/>
              <a:t>Sphyraena</a:t>
            </a:r>
            <a:r>
              <a:rPr lang="en-US"/>
              <a:t> spp.), billfishes* (family Istiophoridae), dolphinfish (</a:t>
            </a:r>
            <a:r>
              <a:rPr i="1" lang="en-US"/>
              <a:t>Coryphaena hippurus</a:t>
            </a:r>
            <a:r>
              <a:rPr lang="en-US"/>
              <a:t>), Pacific herring (</a:t>
            </a:r>
            <a:r>
              <a:rPr i="1" lang="en-US"/>
              <a:t>Clupea pallasii</a:t>
            </a:r>
            <a:r>
              <a:rPr lang="en-US"/>
              <a:t>), jack mackerel (</a:t>
            </a:r>
            <a:r>
              <a:rPr i="1" lang="en-US"/>
              <a:t>Trachurus symmetricus</a:t>
            </a:r>
            <a:r>
              <a:rPr lang="en-US"/>
              <a:t>), Pacific mackerel (</a:t>
            </a:r>
            <a:r>
              <a:rPr i="1" lang="en-US"/>
              <a:t>Scomber japonicus</a:t>
            </a:r>
            <a:r>
              <a:rPr lang="en-US"/>
              <a:t>), salmon (</a:t>
            </a:r>
            <a:r>
              <a:rPr i="1" lang="en-US"/>
              <a:t>Oncorhynchus</a:t>
            </a:r>
            <a:r>
              <a:rPr lang="en-US"/>
              <a:t> spp.), Pacific sardine (</a:t>
            </a:r>
            <a:r>
              <a:rPr i="1" lang="en-US"/>
              <a:t>Sardinops sagax</a:t>
            </a:r>
            <a:r>
              <a:rPr lang="en-US"/>
              <a:t>), blue shark (</a:t>
            </a:r>
            <a:r>
              <a:rPr i="1" lang="en-US"/>
              <a:t>Prionace glauca</a:t>
            </a:r>
            <a:r>
              <a:rPr lang="en-US"/>
              <a:t>), salmon shark (</a:t>
            </a:r>
            <a:r>
              <a:rPr i="1" lang="en-US"/>
              <a:t>Lamna ditropis</a:t>
            </a:r>
            <a:r>
              <a:rPr lang="en-US"/>
              <a:t>), shortfin mako shark (</a:t>
            </a:r>
            <a:r>
              <a:rPr i="1" lang="en-US"/>
              <a:t>Isurus oxyrinchus</a:t>
            </a:r>
            <a:r>
              <a:rPr lang="en-US"/>
              <a:t>), thresher sharks (</a:t>
            </a:r>
            <a:r>
              <a:rPr i="1" lang="en-US"/>
              <a:t>Alopias</a:t>
            </a:r>
            <a:r>
              <a:rPr lang="en-US"/>
              <a:t> spp.), swordfish (</a:t>
            </a:r>
            <a:r>
              <a:rPr i="1" lang="en-US"/>
              <a:t>Xiphias gladius</a:t>
            </a:r>
            <a:r>
              <a:rPr lang="en-US"/>
              <a:t>), tunas (family Scombridae), including Pacific bonito (</a:t>
            </a:r>
            <a:r>
              <a:rPr i="1" lang="en-US"/>
              <a:t>Sarda chiliensis</a:t>
            </a:r>
            <a:r>
              <a:rPr lang="en-US"/>
              <a:t>), and yellowtail (</a:t>
            </a:r>
            <a:r>
              <a:rPr i="1" lang="en-US"/>
              <a:t>Seriola lalandi</a:t>
            </a:r>
            <a:r>
              <a:rPr lang="en-US"/>
              <a:t>). *Marlin is not allowed for commercial take.</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edit dates and times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a:p>
        </p:txBody>
      </p:sp>
      <p:sp>
        <p:nvSpPr>
          <p:cNvPr id="218" name="Google Shape;21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Nunito Sans"/>
                <a:ea typeface="Nunito Sans"/>
                <a:cs typeface="Nunito Sans"/>
                <a:sym typeface="Nunito Sans"/>
              </a:rPr>
              <a:t>…so that open space will be protected in perpetuity. Most recent land acquisitions include the 3 acres Harbaugh Seaside Trails property and the 77 acre Lake Drive property.</a:t>
            </a:r>
            <a:endParaRPr b="0"/>
          </a:p>
        </p:txBody>
      </p:sp>
      <p:sp>
        <p:nvSpPr>
          <p:cNvPr id="227" name="Google Shape;227;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a:p>
        </p:txBody>
      </p:sp>
      <p:sp>
        <p:nvSpPr>
          <p:cNvPr id="236" name="Google Shape;236;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3529"/>
              </a:lnSpc>
              <a:spcBef>
                <a:spcPts val="1500"/>
              </a:spcBef>
              <a:spcAft>
                <a:spcPts val="0"/>
              </a:spcAft>
              <a:buClr>
                <a:schemeClr val="dk1"/>
              </a:buClr>
              <a:buSzPts val="1100"/>
              <a:buFont typeface="Arial"/>
              <a:buNone/>
            </a:pPr>
            <a:r>
              <a:t/>
            </a:r>
            <a:endParaRPr sz="1800">
              <a:solidFill>
                <a:srgbClr val="169E98"/>
              </a:solidFill>
              <a:highlight>
                <a:srgbClr val="FFFFFF"/>
              </a:highlight>
              <a:latin typeface="Arial"/>
              <a:ea typeface="Arial"/>
              <a:cs typeface="Arial"/>
              <a:sym typeface="Arial"/>
            </a:endParaRPr>
          </a:p>
          <a:p>
            <a:pPr indent="0" lvl="0" marL="0" rtl="0" algn="l">
              <a:lnSpc>
                <a:spcPct val="100000"/>
              </a:lnSpc>
              <a:spcBef>
                <a:spcPts val="800"/>
              </a:spcBef>
              <a:spcAft>
                <a:spcPts val="0"/>
              </a:spcAft>
              <a:buSzPts val="1400"/>
              <a:buNone/>
            </a:pPr>
            <a:r>
              <a:t/>
            </a:r>
            <a:endParaRPr sz="1100">
              <a:latin typeface="Arial"/>
              <a:ea typeface="Arial"/>
              <a:cs typeface="Arial"/>
              <a:sym typeface="Arial"/>
            </a:endParaRPr>
          </a:p>
        </p:txBody>
      </p:sp>
      <p:sp>
        <p:nvSpPr>
          <p:cNvPr id="245" name="Google Shape;245;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Tanner Olthoff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4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2" name="Google Shape;92;p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2100"/>
              </a:spcAft>
              <a:buClr>
                <a:schemeClr val="dk1"/>
              </a:buClr>
              <a:buSzPts val="1800"/>
              <a:buChar char="■"/>
              <a:defRPr/>
            </a:lvl9pPr>
          </a:lstStyle>
          <a:p/>
        </p:txBody>
      </p:sp>
      <p:sp>
        <p:nvSpPr>
          <p:cNvPr id="93" name="Google Shape;93;p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p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 name="Google Shape;95;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33"/>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98" name="Google Shape;98;p33"/>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99" name="Google Shape;99;p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4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2" name="Google Shape;102;p4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4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5" name="Google Shape;105;p4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06" name="Google Shape;106;p4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7" name="Shape 107"/>
        <p:cNvGrpSpPr/>
        <p:nvPr/>
      </p:nvGrpSpPr>
      <p:grpSpPr>
        <a:xfrm>
          <a:off x="0" y="0"/>
          <a:ext cx="0" cy="0"/>
          <a:chOff x="0" y="0"/>
          <a:chExt cx="0" cy="0"/>
        </a:xfrm>
      </p:grpSpPr>
      <p:sp>
        <p:nvSpPr>
          <p:cNvPr id="108" name="Google Shape;108;p5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 name="Google Shape;109;p5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10" name="Google Shape;110;p5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11" name="Google Shape;111;p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5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4" name="Google Shape;114;p5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5" name="Shape 115"/>
        <p:cNvGrpSpPr/>
        <p:nvPr/>
      </p:nvGrpSpPr>
      <p:grpSpPr>
        <a:xfrm>
          <a:off x="0" y="0"/>
          <a:ext cx="0" cy="0"/>
          <a:chOff x="0" y="0"/>
          <a:chExt cx="0" cy="0"/>
        </a:xfrm>
      </p:grpSpPr>
      <p:sp>
        <p:nvSpPr>
          <p:cNvPr id="116" name="Google Shape;116;p52"/>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17" name="Google Shape;117;p52"/>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18" name="Google Shape;118;p5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5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21" name="Google Shape;121;p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5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25" name="Google Shape;125;p5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6" name="Google Shape;126;p5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27" name="Google Shape;127;p5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8" name="Shape 128"/>
        <p:cNvGrpSpPr/>
        <p:nvPr/>
      </p:nvGrpSpPr>
      <p:grpSpPr>
        <a:xfrm>
          <a:off x="0" y="0"/>
          <a:ext cx="0" cy="0"/>
          <a:chOff x="0" y="0"/>
          <a:chExt cx="0" cy="0"/>
        </a:xfrm>
      </p:grpSpPr>
      <p:sp>
        <p:nvSpPr>
          <p:cNvPr id="129" name="Google Shape;129;p5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130" name="Google Shape;130;p5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56"/>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3" name="Google Shape;133;p5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134" name="Google Shape;134;p5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5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sp>
        <p:nvSpPr>
          <p:cNvPr id="138" name="Google Shape;138;p5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9" name="Google Shape;139;p58"/>
          <p:cNvSpPr/>
          <p:nvPr>
            <p:ph idx="2" type="pic"/>
          </p:nvPr>
        </p:nvSpPr>
        <p:spPr>
          <a:xfrm>
            <a:off x="5183188" y="987425"/>
            <a:ext cx="6172200" cy="4873500"/>
          </a:xfrm>
          <a:prstGeom prst="rect">
            <a:avLst/>
          </a:prstGeom>
          <a:noFill/>
          <a:ln>
            <a:noFill/>
          </a:ln>
        </p:spPr>
      </p:sp>
      <p:sp>
        <p:nvSpPr>
          <p:cNvPr id="140" name="Google Shape;140;p5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2100"/>
              </a:spcBef>
              <a:spcAft>
                <a:spcPts val="0"/>
              </a:spcAft>
              <a:buClr>
                <a:schemeClr val="dk1"/>
              </a:buClr>
              <a:buSzPts val="1400"/>
              <a:buNone/>
              <a:defRPr sz="1400"/>
            </a:lvl2pPr>
            <a:lvl3pPr indent="-228600" lvl="2" marL="1371600" algn="l">
              <a:lnSpc>
                <a:spcPct val="90000"/>
              </a:lnSpc>
              <a:spcBef>
                <a:spcPts val="2100"/>
              </a:spcBef>
              <a:spcAft>
                <a:spcPts val="0"/>
              </a:spcAft>
              <a:buClr>
                <a:schemeClr val="dk1"/>
              </a:buClr>
              <a:buSzPts val="1200"/>
              <a:buNone/>
              <a:defRPr sz="1200"/>
            </a:lvl3pPr>
            <a:lvl4pPr indent="-228600" lvl="3" marL="1828800" algn="l">
              <a:lnSpc>
                <a:spcPct val="90000"/>
              </a:lnSpc>
              <a:spcBef>
                <a:spcPts val="2100"/>
              </a:spcBef>
              <a:spcAft>
                <a:spcPts val="0"/>
              </a:spcAft>
              <a:buClr>
                <a:schemeClr val="dk1"/>
              </a:buClr>
              <a:buSzPts val="1000"/>
              <a:buNone/>
              <a:defRPr sz="1000"/>
            </a:lvl4pPr>
            <a:lvl5pPr indent="-228600" lvl="4" marL="2286000" algn="l">
              <a:lnSpc>
                <a:spcPct val="90000"/>
              </a:lnSpc>
              <a:spcBef>
                <a:spcPts val="2100"/>
              </a:spcBef>
              <a:spcAft>
                <a:spcPts val="0"/>
              </a:spcAft>
              <a:buClr>
                <a:schemeClr val="dk1"/>
              </a:buClr>
              <a:buSzPts val="1000"/>
              <a:buNone/>
              <a:defRPr sz="1000"/>
            </a:lvl5pPr>
            <a:lvl6pPr indent="-228600" lvl="5" marL="2743200" algn="l">
              <a:lnSpc>
                <a:spcPct val="90000"/>
              </a:lnSpc>
              <a:spcBef>
                <a:spcPts val="2100"/>
              </a:spcBef>
              <a:spcAft>
                <a:spcPts val="0"/>
              </a:spcAft>
              <a:buClr>
                <a:schemeClr val="dk1"/>
              </a:buClr>
              <a:buSzPts val="1000"/>
              <a:buNone/>
              <a:defRPr sz="1000"/>
            </a:lvl6pPr>
            <a:lvl7pPr indent="-228600" lvl="6" marL="3200400" algn="l">
              <a:lnSpc>
                <a:spcPct val="90000"/>
              </a:lnSpc>
              <a:spcBef>
                <a:spcPts val="2100"/>
              </a:spcBef>
              <a:spcAft>
                <a:spcPts val="0"/>
              </a:spcAft>
              <a:buClr>
                <a:schemeClr val="dk1"/>
              </a:buClr>
              <a:buSzPts val="1000"/>
              <a:buNone/>
              <a:defRPr sz="1000"/>
            </a:lvl7pPr>
            <a:lvl8pPr indent="-228600" lvl="7" marL="3657600" algn="l">
              <a:lnSpc>
                <a:spcPct val="90000"/>
              </a:lnSpc>
              <a:spcBef>
                <a:spcPts val="2100"/>
              </a:spcBef>
              <a:spcAft>
                <a:spcPts val="0"/>
              </a:spcAft>
              <a:buClr>
                <a:schemeClr val="dk1"/>
              </a:buClr>
              <a:buSzPts val="1000"/>
              <a:buNone/>
              <a:defRPr sz="1000"/>
            </a:lvl8pPr>
            <a:lvl9pPr indent="-228600" lvl="8" marL="4114800" algn="l">
              <a:lnSpc>
                <a:spcPct val="90000"/>
              </a:lnSpc>
              <a:spcBef>
                <a:spcPts val="2100"/>
              </a:spcBef>
              <a:spcAft>
                <a:spcPts val="2100"/>
              </a:spcAft>
              <a:buClr>
                <a:schemeClr val="dk1"/>
              </a:buClr>
              <a:buSzPts val="1000"/>
              <a:buNone/>
              <a:defRPr sz="1000"/>
            </a:lvl9pPr>
          </a:lstStyle>
          <a:p/>
        </p:txBody>
      </p:sp>
      <p:sp>
        <p:nvSpPr>
          <p:cNvPr id="141" name="Google Shape;141;p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3" name="Google Shape;143;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8" name="Shape 148"/>
        <p:cNvGrpSpPr/>
        <p:nvPr/>
      </p:nvGrpSpPr>
      <p:grpSpPr>
        <a:xfrm>
          <a:off x="0" y="0"/>
          <a:ext cx="0" cy="0"/>
          <a:chOff x="0" y="0"/>
          <a:chExt cx="0" cy="0"/>
        </a:xfrm>
      </p:grpSpPr>
      <p:sp>
        <p:nvSpPr>
          <p:cNvPr id="149" name="Google Shape;149;p36"/>
          <p:cNvSpPr txBox="1"/>
          <p:nvPr>
            <p:ph idx="12" type="sldNum"/>
          </p:nvPr>
        </p:nvSpPr>
        <p:spPr>
          <a:xfrm>
            <a:off x="9649300" y="6217633"/>
            <a:ext cx="23793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l">
              <a:spcBef>
                <a:spcPts val="0"/>
              </a:spcBef>
              <a:spcAft>
                <a:spcPts val="0"/>
              </a:spcAft>
              <a:buNone/>
            </a:pPr>
            <a:r>
              <a:rPr lang="en-US"/>
              <a:t>©2020 Nature Collective </a:t>
            </a: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 name="Shape 150"/>
        <p:cNvGrpSpPr/>
        <p:nvPr/>
      </p:nvGrpSpPr>
      <p:grpSpPr>
        <a:xfrm>
          <a:off x="0" y="0"/>
          <a:ext cx="0" cy="0"/>
          <a:chOff x="0" y="0"/>
          <a:chExt cx="0" cy="0"/>
        </a:xfrm>
      </p:grpSpPr>
      <p:sp>
        <p:nvSpPr>
          <p:cNvPr id="151" name="Google Shape;151;p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2" name="Google Shape;152;p3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2100"/>
              </a:spcAft>
              <a:buClr>
                <a:schemeClr val="dk1"/>
              </a:buClr>
              <a:buSzPts val="1800"/>
              <a:buChar char="■"/>
              <a:defRPr/>
            </a:lvl9pPr>
          </a:lstStyle>
          <a:p/>
        </p:txBody>
      </p:sp>
      <p:sp>
        <p:nvSpPr>
          <p:cNvPr id="153" name="Google Shape;153;p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 name="Google Shape;154;p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 name="Google Shape;155;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6" name="Shape 156"/>
        <p:cNvGrpSpPr/>
        <p:nvPr/>
      </p:nvGrpSpPr>
      <p:grpSpPr>
        <a:xfrm>
          <a:off x="0" y="0"/>
          <a:ext cx="0" cy="0"/>
          <a:chOff x="0" y="0"/>
          <a:chExt cx="0" cy="0"/>
        </a:xfrm>
      </p:grpSpPr>
      <p:sp>
        <p:nvSpPr>
          <p:cNvPr id="157" name="Google Shape;157;p3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38"/>
          <p:cNvSpPr/>
          <p:nvPr>
            <p:ph idx="2" type="pic"/>
          </p:nvPr>
        </p:nvSpPr>
        <p:spPr>
          <a:xfrm>
            <a:off x="5183188" y="987425"/>
            <a:ext cx="6172200" cy="4873500"/>
          </a:xfrm>
          <a:prstGeom prst="rect">
            <a:avLst/>
          </a:prstGeom>
          <a:noFill/>
          <a:ln>
            <a:noFill/>
          </a:ln>
        </p:spPr>
      </p:sp>
      <p:sp>
        <p:nvSpPr>
          <p:cNvPr id="159" name="Google Shape;159;p3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0" name="Google Shape;160;p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1" name="Google Shape;161;p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2" name="Google Shape;162;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3" name="Shape 163"/>
        <p:cNvGrpSpPr/>
        <p:nvPr/>
      </p:nvGrpSpPr>
      <p:grpSpPr>
        <a:xfrm>
          <a:off x="0" y="0"/>
          <a:ext cx="0" cy="0"/>
          <a:chOff x="0" y="0"/>
          <a:chExt cx="0" cy="0"/>
        </a:xfrm>
      </p:grpSpPr>
      <p:sp>
        <p:nvSpPr>
          <p:cNvPr id="164" name="Google Shape;164;p5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65" name="Google Shape;165;p5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66" name="Google Shape;166;p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60"/>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69" name="Google Shape;169;p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3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9"/>
          <p:cNvSpPr/>
          <p:nvPr>
            <p:ph idx="2" type="pic"/>
          </p:nvPr>
        </p:nvSpPr>
        <p:spPr>
          <a:xfrm>
            <a:off x="5183188" y="987425"/>
            <a:ext cx="6172200" cy="4873500"/>
          </a:xfrm>
          <a:prstGeom prst="rect">
            <a:avLst/>
          </a:prstGeom>
          <a:noFill/>
          <a:ln>
            <a:noFill/>
          </a:ln>
        </p:spPr>
      </p:sp>
      <p:sp>
        <p:nvSpPr>
          <p:cNvPr id="32" name="Google Shape;32;p3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 name="Google Shape;33;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0" name="Shape 170"/>
        <p:cNvGrpSpPr/>
        <p:nvPr/>
      </p:nvGrpSpPr>
      <p:grpSpPr>
        <a:xfrm>
          <a:off x="0" y="0"/>
          <a:ext cx="0" cy="0"/>
          <a:chOff x="0" y="0"/>
          <a:chExt cx="0" cy="0"/>
        </a:xfrm>
      </p:grpSpPr>
      <p:sp>
        <p:nvSpPr>
          <p:cNvPr id="171" name="Google Shape;171;p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2" name="Google Shape;172;p6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73" name="Google Shape;173;p6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74" name="Google Shape;174;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5" name="Shape 175"/>
        <p:cNvGrpSpPr/>
        <p:nvPr/>
      </p:nvGrpSpPr>
      <p:grpSpPr>
        <a:xfrm>
          <a:off x="0" y="0"/>
          <a:ext cx="0" cy="0"/>
          <a:chOff x="0" y="0"/>
          <a:chExt cx="0" cy="0"/>
        </a:xfrm>
      </p:grpSpPr>
      <p:sp>
        <p:nvSpPr>
          <p:cNvPr id="176" name="Google Shape;176;p6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7" name="Google Shape;177;p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8" name="Shape 178"/>
        <p:cNvGrpSpPr/>
        <p:nvPr/>
      </p:nvGrpSpPr>
      <p:grpSpPr>
        <a:xfrm>
          <a:off x="0" y="0"/>
          <a:ext cx="0" cy="0"/>
          <a:chOff x="0" y="0"/>
          <a:chExt cx="0" cy="0"/>
        </a:xfrm>
      </p:grpSpPr>
      <p:sp>
        <p:nvSpPr>
          <p:cNvPr id="179" name="Google Shape;179;p6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80" name="Google Shape;180;p6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181" name="Google Shape;181;p6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2" name="Shape 182"/>
        <p:cNvGrpSpPr/>
        <p:nvPr/>
      </p:nvGrpSpPr>
      <p:grpSpPr>
        <a:xfrm>
          <a:off x="0" y="0"/>
          <a:ext cx="0" cy="0"/>
          <a:chOff x="0" y="0"/>
          <a:chExt cx="0" cy="0"/>
        </a:xfrm>
      </p:grpSpPr>
      <p:sp>
        <p:nvSpPr>
          <p:cNvPr id="183" name="Google Shape;183;p64"/>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84" name="Google Shape;184;p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5" name="Shape 185"/>
        <p:cNvGrpSpPr/>
        <p:nvPr/>
      </p:nvGrpSpPr>
      <p:grpSpPr>
        <a:xfrm>
          <a:off x="0" y="0"/>
          <a:ext cx="0" cy="0"/>
          <a:chOff x="0" y="0"/>
          <a:chExt cx="0" cy="0"/>
        </a:xfrm>
      </p:grpSpPr>
      <p:sp>
        <p:nvSpPr>
          <p:cNvPr id="186" name="Google Shape;186;p6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65"/>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88" name="Google Shape;188;p65"/>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9" name="Google Shape;189;p65"/>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90" name="Google Shape;190;p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1" name="Shape 191"/>
        <p:cNvGrpSpPr/>
        <p:nvPr/>
      </p:nvGrpSpPr>
      <p:grpSpPr>
        <a:xfrm>
          <a:off x="0" y="0"/>
          <a:ext cx="0" cy="0"/>
          <a:chOff x="0" y="0"/>
          <a:chExt cx="0" cy="0"/>
        </a:xfrm>
      </p:grpSpPr>
      <p:sp>
        <p:nvSpPr>
          <p:cNvPr id="192" name="Google Shape;192;p6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193" name="Google Shape;193;p6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4" name="Shape 194"/>
        <p:cNvGrpSpPr/>
        <p:nvPr/>
      </p:nvGrpSpPr>
      <p:grpSpPr>
        <a:xfrm>
          <a:off x="0" y="0"/>
          <a:ext cx="0" cy="0"/>
          <a:chOff x="0" y="0"/>
          <a:chExt cx="0" cy="0"/>
        </a:xfrm>
      </p:grpSpPr>
      <p:sp>
        <p:nvSpPr>
          <p:cNvPr id="195" name="Google Shape;195;p67"/>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96" name="Google Shape;196;p67"/>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197" name="Google Shape;197;p6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8" name="Shape 198"/>
        <p:cNvGrpSpPr/>
        <p:nvPr/>
      </p:nvGrpSpPr>
      <p:grpSpPr>
        <a:xfrm>
          <a:off x="0" y="0"/>
          <a:ext cx="0" cy="0"/>
          <a:chOff x="0" y="0"/>
          <a:chExt cx="0" cy="0"/>
        </a:xfrm>
      </p:grpSpPr>
      <p:sp>
        <p:nvSpPr>
          <p:cNvPr id="199" name="Google Shape;199;p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4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4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4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4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4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8.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29"/>
          <p:cNvPicPr preferRelativeResize="0"/>
          <p:nvPr/>
        </p:nvPicPr>
        <p:blipFill rotWithShape="1">
          <a:blip r:embed="rId1">
            <a:alphaModFix/>
          </a:blip>
          <a:srcRect b="0" l="0" r="0" t="0"/>
          <a:stretch/>
        </p:blipFill>
        <p:spPr>
          <a:xfrm>
            <a:off x="0" y="5365850"/>
            <a:ext cx="1492150" cy="1492150"/>
          </a:xfrm>
          <a:prstGeom prst="rect">
            <a:avLst/>
          </a:prstGeom>
          <a:noFill/>
          <a:ln>
            <a:noFill/>
          </a:ln>
        </p:spPr>
      </p:pic>
      <p:pic>
        <p:nvPicPr>
          <p:cNvPr id="16" name="Google Shape;16;p29"/>
          <p:cNvPicPr preferRelativeResize="0"/>
          <p:nvPr/>
        </p:nvPicPr>
        <p:blipFill rotWithShape="1">
          <a:blip r:embed="rId2">
            <a:alphaModFix/>
          </a:blip>
          <a:srcRect b="0" l="0" r="0" t="0"/>
          <a:stretch/>
        </p:blipFill>
        <p:spPr>
          <a:xfrm>
            <a:off x="1255550" y="5607048"/>
            <a:ext cx="1435700" cy="11746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6" name="Shape 86"/>
        <p:cNvGrpSpPr/>
        <p:nvPr/>
      </p:nvGrpSpPr>
      <p:grpSpPr>
        <a:xfrm>
          <a:off x="0" y="0"/>
          <a:ext cx="0" cy="0"/>
          <a:chOff x="0" y="0"/>
          <a:chExt cx="0" cy="0"/>
        </a:xfrm>
      </p:grpSpPr>
      <p:sp>
        <p:nvSpPr>
          <p:cNvPr id="87" name="Google Shape;87;p3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88" name="Google Shape;88;p3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9" name="Google Shape;89;p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4" name="Shape 144"/>
        <p:cNvGrpSpPr/>
        <p:nvPr/>
      </p:nvGrpSpPr>
      <p:grpSpPr>
        <a:xfrm>
          <a:off x="0" y="0"/>
          <a:ext cx="0" cy="0"/>
          <a:chOff x="0" y="0"/>
          <a:chExt cx="0" cy="0"/>
        </a:xfrm>
      </p:grpSpPr>
      <p:sp>
        <p:nvSpPr>
          <p:cNvPr id="145" name="Google Shape;145;p3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46" name="Google Shape;146;p3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47" name="Google Shape;147;p3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13.jpg"/><Relationship Id="rId5" Type="http://schemas.openxmlformats.org/officeDocument/2006/relationships/image" Target="../media/image30.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0.jpg"/><Relationship Id="rId7" Type="http://schemas.openxmlformats.org/officeDocument/2006/relationships/image" Target="../media/image26.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32.jpg"/><Relationship Id="rId5" Type="http://schemas.openxmlformats.org/officeDocument/2006/relationships/image" Target="../media/image22.png"/><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39.gif"/><Relationship Id="rId4" Type="http://schemas.openxmlformats.org/officeDocument/2006/relationships/image" Target="../media/image21.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21.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hyperlink" Target="http://drive.google.com/file/d/1Z_A_Dqwdk1Pg4KessepG_pF-JXAn3N6h/view" TargetMode="Externa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40.gif"/><Relationship Id="rId4" Type="http://schemas.openxmlformats.org/officeDocument/2006/relationships/image" Target="../media/image36.png"/><Relationship Id="rId5"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hyperlink" Target="http://www.youtube.com/watch?v=RA0_VqspZKA"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5.jpg"/><Relationship Id="rId6"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
          <p:cNvPicPr preferRelativeResize="0"/>
          <p:nvPr/>
        </p:nvPicPr>
        <p:blipFill rotWithShape="1">
          <a:blip r:embed="rId3">
            <a:alphaModFix/>
          </a:blip>
          <a:srcRect b="0" l="0" r="0" t="0"/>
          <a:stretch/>
        </p:blipFill>
        <p:spPr>
          <a:xfrm>
            <a:off x="4415736" y="1373851"/>
            <a:ext cx="3308026" cy="3689649"/>
          </a:xfrm>
          <a:prstGeom prst="rect">
            <a:avLst/>
          </a:prstGeom>
          <a:noFill/>
          <a:ln>
            <a:noFill/>
          </a:ln>
        </p:spPr>
      </p:pic>
      <p:sp>
        <p:nvSpPr>
          <p:cNvPr id="205" name="Google Shape;205;p1"/>
          <p:cNvSpPr/>
          <p:nvPr/>
        </p:nvSpPr>
        <p:spPr>
          <a:xfrm>
            <a:off x="0" y="5112775"/>
            <a:ext cx="4191000" cy="174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daveyslocker03" id="280" name="Google Shape;280;p10"/>
          <p:cNvPicPr preferRelativeResize="0"/>
          <p:nvPr/>
        </p:nvPicPr>
        <p:blipFill rotWithShape="1">
          <a:blip r:embed="rId3">
            <a:alphaModFix/>
          </a:blip>
          <a:srcRect b="0" l="0" r="0" t="0"/>
          <a:stretch/>
        </p:blipFill>
        <p:spPr>
          <a:xfrm>
            <a:off x="7605480" y="392138"/>
            <a:ext cx="3802728" cy="6238050"/>
          </a:xfrm>
          <a:prstGeom prst="rect">
            <a:avLst/>
          </a:prstGeom>
          <a:noFill/>
          <a:ln>
            <a:noFill/>
          </a:ln>
        </p:spPr>
      </p:pic>
      <p:pic>
        <p:nvPicPr>
          <p:cNvPr descr="vintage-morro" id="281" name="Google Shape;281;p10"/>
          <p:cNvPicPr preferRelativeResize="0"/>
          <p:nvPr/>
        </p:nvPicPr>
        <p:blipFill rotWithShape="1">
          <a:blip r:embed="rId4">
            <a:alphaModFix/>
          </a:blip>
          <a:srcRect b="0" l="0" r="0" t="0"/>
          <a:stretch/>
        </p:blipFill>
        <p:spPr>
          <a:xfrm>
            <a:off x="220982" y="148058"/>
            <a:ext cx="6423441" cy="3656968"/>
          </a:xfrm>
          <a:prstGeom prst="rect">
            <a:avLst/>
          </a:prstGeom>
          <a:noFill/>
          <a:ln>
            <a:noFill/>
          </a:ln>
        </p:spPr>
      </p:pic>
      <p:pic>
        <p:nvPicPr>
          <p:cNvPr id="282" name="Google Shape;282;p10"/>
          <p:cNvPicPr preferRelativeResize="0"/>
          <p:nvPr/>
        </p:nvPicPr>
        <p:blipFill rotWithShape="1">
          <a:blip r:embed="rId5">
            <a:alphaModFix/>
          </a:blip>
          <a:srcRect b="0" l="0" r="0" t="0"/>
          <a:stretch/>
        </p:blipFill>
        <p:spPr>
          <a:xfrm rot="5400005">
            <a:off x="3773073" y="4194323"/>
            <a:ext cx="2748425" cy="2753925"/>
          </a:xfrm>
          <a:prstGeom prst="rect">
            <a:avLst/>
          </a:prstGeom>
          <a:noFill/>
          <a:ln>
            <a:noFill/>
          </a:ln>
        </p:spPr>
      </p:pic>
      <p:sp>
        <p:nvSpPr>
          <p:cNvPr id="283" name="Google Shape;283;p10"/>
          <p:cNvSpPr txBox="1"/>
          <p:nvPr/>
        </p:nvSpPr>
        <p:spPr>
          <a:xfrm>
            <a:off x="2973800" y="3805013"/>
            <a:ext cx="16923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Nunito Sans"/>
                <a:ea typeface="Nunito Sans"/>
                <a:cs typeface="Nunito Sans"/>
                <a:sym typeface="Nunito Sans"/>
              </a:rPr>
              <a:t>Abalone</a:t>
            </a:r>
            <a:endParaRPr b="1" i="0" sz="1900" u="none" cap="none" strike="noStrike">
              <a:solidFill>
                <a:srgbClr val="000000"/>
              </a:solidFill>
              <a:latin typeface="Nunito Sans"/>
              <a:ea typeface="Nunito Sans"/>
              <a:cs typeface="Nunito Sans"/>
              <a:sym typeface="Nunito Sans"/>
            </a:endParaRPr>
          </a:p>
        </p:txBody>
      </p:sp>
      <p:pic>
        <p:nvPicPr>
          <p:cNvPr id="284" name="Google Shape;284;p10"/>
          <p:cNvPicPr preferRelativeResize="0"/>
          <p:nvPr/>
        </p:nvPicPr>
        <p:blipFill rotWithShape="1">
          <a:blip r:embed="rId6">
            <a:alphaModFix/>
          </a:blip>
          <a:srcRect b="0" l="0" r="0" t="0"/>
          <a:stretch/>
        </p:blipFill>
        <p:spPr>
          <a:xfrm>
            <a:off x="220975" y="4282025"/>
            <a:ext cx="3166829" cy="2578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1"/>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4400"/>
              <a:buFont typeface="Arial"/>
              <a:buNone/>
            </a:pPr>
            <a:r>
              <a:rPr b="1" i="0" lang="en-US" sz="2700" u="none" cap="none" strike="noStrike">
                <a:solidFill>
                  <a:schemeClr val="dk1"/>
                </a:solidFill>
                <a:latin typeface="Nunito"/>
                <a:ea typeface="Nunito"/>
                <a:cs typeface="Nunito"/>
                <a:sym typeface="Nunito"/>
              </a:rPr>
              <a:t>What is a Marine Protected Area?</a:t>
            </a:r>
            <a:endParaRPr b="1" i="0" sz="2700" u="none" cap="none" strike="noStrike">
              <a:solidFill>
                <a:schemeClr val="dk1"/>
              </a:solidFill>
              <a:latin typeface="Nunito"/>
              <a:ea typeface="Nunito"/>
              <a:cs typeface="Nunito"/>
              <a:sym typeface="Nunito"/>
            </a:endParaRPr>
          </a:p>
        </p:txBody>
      </p:sp>
      <p:pic>
        <p:nvPicPr>
          <p:cNvPr descr="A picture containing drawing, food&#10;&#10;Description automatically generated" id="290" name="Google Shape;290;p11"/>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291" name="Google Shape;291;p11"/>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descr="C:\Users\kgaffney\Pictures\GRAPHIC3.jpg" id="292" name="Google Shape;292;p11"/>
          <p:cNvPicPr preferRelativeResize="0"/>
          <p:nvPr/>
        </p:nvPicPr>
        <p:blipFill rotWithShape="1">
          <a:blip r:embed="rId5">
            <a:alphaModFix/>
          </a:blip>
          <a:srcRect b="0" l="0" r="0" t="0"/>
          <a:stretch/>
        </p:blipFill>
        <p:spPr>
          <a:xfrm>
            <a:off x="1902700" y="1998700"/>
            <a:ext cx="7982475" cy="44806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2"/>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80000"/>
              </a:lnSpc>
              <a:spcBef>
                <a:spcPts val="0"/>
              </a:spcBef>
              <a:spcAft>
                <a:spcPts val="0"/>
              </a:spcAft>
              <a:buClr>
                <a:schemeClr val="dk1"/>
              </a:buClr>
              <a:buSzPts val="1800"/>
              <a:buFont typeface="Calibri"/>
              <a:buNone/>
            </a:pPr>
            <a:r>
              <a:rPr b="1" i="0" lang="en-US" sz="2700" u="none" cap="none" strike="noStrike">
                <a:solidFill>
                  <a:schemeClr val="dk1"/>
                </a:solidFill>
                <a:latin typeface="Nunito"/>
                <a:ea typeface="Nunito"/>
                <a:cs typeface="Nunito"/>
                <a:sym typeface="Nunito"/>
              </a:rPr>
              <a:t>San Diego County Marine Protected Areas</a:t>
            </a:r>
            <a:endParaRPr b="1" i="0" sz="2700" u="none" cap="none" strike="noStrike">
              <a:solidFill>
                <a:schemeClr val="dk1"/>
              </a:solidFill>
              <a:latin typeface="Nunito"/>
              <a:ea typeface="Nunito"/>
              <a:cs typeface="Nunito"/>
              <a:sym typeface="Nunito"/>
            </a:endParaRPr>
          </a:p>
        </p:txBody>
      </p:sp>
      <p:pic>
        <p:nvPicPr>
          <p:cNvPr descr="A picture containing drawing, food&#10;&#10;Description automatically generated" id="298" name="Google Shape;298;p12"/>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299" name="Google Shape;299;p12"/>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descr="SanDiegoMPAs.jpg" id="300" name="Google Shape;300;p12"/>
          <p:cNvPicPr preferRelativeResize="0"/>
          <p:nvPr/>
        </p:nvPicPr>
        <p:blipFill rotWithShape="1">
          <a:blip r:embed="rId5">
            <a:alphaModFix/>
          </a:blip>
          <a:srcRect b="0" l="0" r="0" t="0"/>
          <a:stretch/>
        </p:blipFill>
        <p:spPr>
          <a:xfrm>
            <a:off x="1902700" y="2042575"/>
            <a:ext cx="7845875" cy="44671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3"/>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chemeClr val="dk2"/>
              </a:buClr>
              <a:buSzPts val="2400"/>
              <a:buFont typeface="Arial"/>
              <a:buNone/>
            </a:pPr>
            <a:r>
              <a:rPr b="1" i="0" lang="en-US" sz="2200" u="none" cap="none" strike="noStrike">
                <a:solidFill>
                  <a:srgbClr val="000000"/>
                </a:solidFill>
                <a:latin typeface="Nunito"/>
                <a:ea typeface="Nunito"/>
                <a:cs typeface="Nunito"/>
                <a:sym typeface="Nunito"/>
              </a:rPr>
              <a:t>Swami’s State Marine Conservation Area (SMCA)</a:t>
            </a:r>
            <a:endParaRPr b="1" i="0" sz="2200" u="none" cap="none" strike="noStrike">
              <a:solidFill>
                <a:srgbClr val="000000"/>
              </a:solidFill>
              <a:latin typeface="Nunito"/>
              <a:ea typeface="Nunito"/>
              <a:cs typeface="Nunito"/>
              <a:sym typeface="Nunito"/>
            </a:endParaRPr>
          </a:p>
        </p:txBody>
      </p:sp>
      <p:pic>
        <p:nvPicPr>
          <p:cNvPr id="306" name="Google Shape;306;p13"/>
          <p:cNvPicPr preferRelativeResize="0"/>
          <p:nvPr>
            <p:ph idx="4294967295" type="body"/>
          </p:nvPr>
        </p:nvPicPr>
        <p:blipFill rotWithShape="1">
          <a:blip r:embed="rId3">
            <a:alphaModFix/>
          </a:blip>
          <a:srcRect b="8060" l="0" r="0" t="10273"/>
          <a:stretch/>
        </p:blipFill>
        <p:spPr>
          <a:xfrm>
            <a:off x="1902700" y="1723225"/>
            <a:ext cx="7553700" cy="4639200"/>
          </a:xfrm>
          <a:prstGeom prst="rect">
            <a:avLst/>
          </a:prstGeom>
          <a:noFill/>
          <a:ln>
            <a:noFill/>
          </a:ln>
        </p:spPr>
      </p:pic>
      <p:pic>
        <p:nvPicPr>
          <p:cNvPr descr="A picture containing drawing, food&#10;&#10;Description automatically generated" id="307" name="Google Shape;307;p13"/>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pic>
        <p:nvPicPr>
          <p:cNvPr id="308" name="Google Shape;308;p13"/>
          <p:cNvPicPr preferRelativeResize="0"/>
          <p:nvPr/>
        </p:nvPicPr>
        <p:blipFill rotWithShape="1">
          <a:blip r:embed="rId5">
            <a:alphaModFix/>
          </a:blip>
          <a:srcRect b="0" l="0" r="0" t="0"/>
          <a:stretch/>
        </p:blipFill>
        <p:spPr>
          <a:xfrm>
            <a:off x="10090825" y="712773"/>
            <a:ext cx="1410944" cy="1154402"/>
          </a:xfrm>
          <a:prstGeom prst="rect">
            <a:avLst/>
          </a:prstGeom>
          <a:noFill/>
          <a:ln>
            <a:noFill/>
          </a:ln>
        </p:spPr>
      </p:pic>
      <p:pic>
        <p:nvPicPr>
          <p:cNvPr id="309" name="Google Shape;309;p13"/>
          <p:cNvPicPr preferRelativeResize="0"/>
          <p:nvPr/>
        </p:nvPicPr>
        <p:blipFill rotWithShape="1">
          <a:blip r:embed="rId6">
            <a:alphaModFix/>
          </a:blip>
          <a:srcRect b="0" l="0" r="0" t="0"/>
          <a:stretch/>
        </p:blipFill>
        <p:spPr>
          <a:xfrm>
            <a:off x="2415871" y="3699800"/>
            <a:ext cx="3172680" cy="2115126"/>
          </a:xfrm>
          <a:prstGeom prst="rect">
            <a:avLst/>
          </a:prstGeom>
          <a:noFill/>
          <a:ln>
            <a:noFill/>
          </a:ln>
        </p:spPr>
      </p:pic>
      <p:pic>
        <p:nvPicPr>
          <p:cNvPr id="310" name="Google Shape;310;p13"/>
          <p:cNvPicPr preferRelativeResize="0"/>
          <p:nvPr/>
        </p:nvPicPr>
        <p:blipFill rotWithShape="1">
          <a:blip r:embed="rId7">
            <a:alphaModFix/>
          </a:blip>
          <a:srcRect b="0" l="0" r="0" t="0"/>
          <a:stretch/>
        </p:blipFill>
        <p:spPr>
          <a:xfrm>
            <a:off x="528950" y="2464850"/>
            <a:ext cx="2368250" cy="1928300"/>
          </a:xfrm>
          <a:prstGeom prst="rect">
            <a:avLst/>
          </a:prstGeom>
          <a:noFill/>
          <a:ln>
            <a:noFill/>
          </a:ln>
        </p:spPr>
      </p:pic>
      <p:pic>
        <p:nvPicPr>
          <p:cNvPr id="311" name="Google Shape;311;p13"/>
          <p:cNvPicPr preferRelativeResize="0"/>
          <p:nvPr/>
        </p:nvPicPr>
        <p:blipFill rotWithShape="1">
          <a:blip r:embed="rId8">
            <a:alphaModFix/>
          </a:blip>
          <a:srcRect b="0" l="0" r="0" t="0"/>
          <a:stretch/>
        </p:blipFill>
        <p:spPr>
          <a:xfrm>
            <a:off x="7404830" y="3699798"/>
            <a:ext cx="3083420" cy="2460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4"/>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dk1"/>
                </a:solidFill>
                <a:latin typeface="Nunito"/>
                <a:ea typeface="Nunito"/>
                <a:cs typeface="Nunito"/>
                <a:sym typeface="Nunito"/>
              </a:rPr>
              <a:t>Swami’s Beach Encinitas</a:t>
            </a:r>
            <a:endParaRPr b="1" i="0" sz="3200" u="none" cap="none" strike="noStrike">
              <a:solidFill>
                <a:srgbClr val="000000"/>
              </a:solidFill>
              <a:latin typeface="Nunito"/>
              <a:ea typeface="Nunito"/>
              <a:cs typeface="Nunito"/>
              <a:sym typeface="Nunito"/>
            </a:endParaRPr>
          </a:p>
        </p:txBody>
      </p:sp>
      <p:pic>
        <p:nvPicPr>
          <p:cNvPr descr="A picture containing drawing, food&#10;&#10;Description automatically generated" id="317" name="Google Shape;317;p14"/>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318" name="Google Shape;318;p14"/>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id="319" name="Google Shape;319;p14"/>
          <p:cNvPicPr preferRelativeResize="0"/>
          <p:nvPr/>
        </p:nvPicPr>
        <p:blipFill rotWithShape="1">
          <a:blip r:embed="rId5">
            <a:alphaModFix/>
          </a:blip>
          <a:srcRect b="6111" l="0" r="0" t="0"/>
          <a:stretch/>
        </p:blipFill>
        <p:spPr>
          <a:xfrm>
            <a:off x="1902699" y="2577768"/>
            <a:ext cx="7941774" cy="37281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5"/>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Low vs. High Tide</a:t>
            </a:r>
            <a:endParaRPr b="1" i="0" sz="3200" u="none" cap="none" strike="noStrike">
              <a:solidFill>
                <a:srgbClr val="000000"/>
              </a:solidFill>
              <a:latin typeface="Nunito"/>
              <a:ea typeface="Nunito"/>
              <a:cs typeface="Nunito"/>
              <a:sym typeface="Nunito"/>
            </a:endParaRPr>
          </a:p>
        </p:txBody>
      </p:sp>
      <p:pic>
        <p:nvPicPr>
          <p:cNvPr id="325" name="Google Shape;325;p15"/>
          <p:cNvPicPr preferRelativeResize="0"/>
          <p:nvPr/>
        </p:nvPicPr>
        <p:blipFill rotWithShape="1">
          <a:blip r:embed="rId3">
            <a:alphaModFix/>
          </a:blip>
          <a:srcRect b="0" l="0" r="0" t="0"/>
          <a:stretch/>
        </p:blipFill>
        <p:spPr>
          <a:xfrm>
            <a:off x="6203325" y="2248775"/>
            <a:ext cx="3150403" cy="4200538"/>
          </a:xfrm>
          <a:prstGeom prst="rect">
            <a:avLst/>
          </a:prstGeom>
          <a:noFill/>
          <a:ln>
            <a:noFill/>
          </a:ln>
        </p:spPr>
      </p:pic>
      <p:pic>
        <p:nvPicPr>
          <p:cNvPr id="326" name="Google Shape;326;p15"/>
          <p:cNvPicPr preferRelativeResize="0"/>
          <p:nvPr/>
        </p:nvPicPr>
        <p:blipFill rotWithShape="1">
          <a:blip r:embed="rId4">
            <a:alphaModFix/>
          </a:blip>
          <a:srcRect b="0" l="0" r="0" t="0"/>
          <a:stretch/>
        </p:blipFill>
        <p:spPr>
          <a:xfrm>
            <a:off x="2504475" y="2248787"/>
            <a:ext cx="3150403" cy="4200528"/>
          </a:xfrm>
          <a:prstGeom prst="rect">
            <a:avLst/>
          </a:prstGeom>
          <a:noFill/>
          <a:ln>
            <a:noFill/>
          </a:ln>
        </p:spPr>
      </p:pic>
      <p:pic>
        <p:nvPicPr>
          <p:cNvPr descr="A picture containing drawing, food&#10;&#10;Description automatically generated" id="327" name="Google Shape;327;p15"/>
          <p:cNvPicPr preferRelativeResize="0"/>
          <p:nvPr/>
        </p:nvPicPr>
        <p:blipFill rotWithShape="1">
          <a:blip r:embed="rId5">
            <a:alphaModFix/>
          </a:blip>
          <a:srcRect b="0" l="0" r="0" t="0"/>
          <a:stretch/>
        </p:blipFill>
        <p:spPr>
          <a:xfrm>
            <a:off x="798850" y="758025"/>
            <a:ext cx="798850" cy="1103875"/>
          </a:xfrm>
          <a:prstGeom prst="rect">
            <a:avLst/>
          </a:prstGeom>
          <a:noFill/>
          <a:ln>
            <a:noFill/>
          </a:ln>
        </p:spPr>
      </p:pic>
      <p:pic>
        <p:nvPicPr>
          <p:cNvPr id="328" name="Google Shape;328;p15"/>
          <p:cNvPicPr preferRelativeResize="0"/>
          <p:nvPr/>
        </p:nvPicPr>
        <p:blipFill rotWithShape="1">
          <a:blip r:embed="rId6">
            <a:alphaModFix/>
          </a:blip>
          <a:srcRect b="0" l="0" r="0" t="0"/>
          <a:stretch/>
        </p:blipFill>
        <p:spPr>
          <a:xfrm>
            <a:off x="10090825" y="712773"/>
            <a:ext cx="1410944" cy="11544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6"/>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How Do Tides Work?</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pic>
        <p:nvPicPr>
          <p:cNvPr id="334" name="Google Shape;334;p16"/>
          <p:cNvPicPr preferRelativeResize="0"/>
          <p:nvPr/>
        </p:nvPicPr>
        <p:blipFill rotWithShape="1">
          <a:blip r:embed="rId3">
            <a:alphaModFix/>
          </a:blip>
          <a:srcRect b="0" l="0" r="0" t="0"/>
          <a:stretch/>
        </p:blipFill>
        <p:spPr>
          <a:xfrm>
            <a:off x="2418463" y="2232449"/>
            <a:ext cx="7263725" cy="4200300"/>
          </a:xfrm>
          <a:prstGeom prst="rect">
            <a:avLst/>
          </a:prstGeom>
          <a:noFill/>
          <a:ln>
            <a:noFill/>
          </a:ln>
        </p:spPr>
      </p:pic>
      <p:pic>
        <p:nvPicPr>
          <p:cNvPr descr="A picture containing drawing, food&#10;&#10;Description automatically generated" id="335" name="Google Shape;335;p16"/>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pic>
        <p:nvPicPr>
          <p:cNvPr id="336" name="Google Shape;336;p16"/>
          <p:cNvPicPr preferRelativeResize="0"/>
          <p:nvPr/>
        </p:nvPicPr>
        <p:blipFill rotWithShape="1">
          <a:blip r:embed="rId5">
            <a:alphaModFix/>
          </a:blip>
          <a:srcRect b="0" l="0" r="0" t="0"/>
          <a:stretch/>
        </p:blipFill>
        <p:spPr>
          <a:xfrm>
            <a:off x="10090825" y="712773"/>
            <a:ext cx="1410944" cy="11544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b="1" lang="en-US">
                <a:latin typeface="Nunito Sans"/>
                <a:ea typeface="Nunito Sans"/>
                <a:cs typeface="Nunito Sans"/>
                <a:sym typeface="Nunito Sans"/>
              </a:rPr>
              <a:t>King Tides</a:t>
            </a:r>
            <a:endParaRPr b="1">
              <a:latin typeface="Nunito Sans"/>
              <a:ea typeface="Nunito Sans"/>
              <a:cs typeface="Nunito Sans"/>
              <a:sym typeface="Nunito Sans"/>
            </a:endParaRPr>
          </a:p>
        </p:txBody>
      </p:sp>
      <p:pic>
        <p:nvPicPr>
          <p:cNvPr id="343" name="Google Shape;343;p17"/>
          <p:cNvPicPr preferRelativeResize="0"/>
          <p:nvPr/>
        </p:nvPicPr>
        <p:blipFill rotWithShape="1">
          <a:blip r:embed="rId3">
            <a:alphaModFix/>
          </a:blip>
          <a:srcRect b="0" l="0" r="0" t="0"/>
          <a:stretch/>
        </p:blipFill>
        <p:spPr>
          <a:xfrm>
            <a:off x="7048487" y="0"/>
            <a:ext cx="5143514" cy="6857999"/>
          </a:xfrm>
          <a:prstGeom prst="rect">
            <a:avLst/>
          </a:prstGeom>
          <a:noFill/>
          <a:ln>
            <a:noFill/>
          </a:ln>
        </p:spPr>
      </p:pic>
      <p:sp>
        <p:nvSpPr>
          <p:cNvPr id="344" name="Google Shape;344;p17"/>
          <p:cNvSpPr txBox="1"/>
          <p:nvPr/>
        </p:nvSpPr>
        <p:spPr>
          <a:xfrm>
            <a:off x="2916425" y="4544825"/>
            <a:ext cx="4188300" cy="306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7"/>
          <p:cNvSpPr txBox="1"/>
          <p:nvPr>
            <p:ph idx="1" type="body"/>
          </p:nvPr>
        </p:nvSpPr>
        <p:spPr>
          <a:xfrm>
            <a:off x="838200" y="1825625"/>
            <a:ext cx="5989200" cy="4351200"/>
          </a:xfrm>
          <a:prstGeom prst="rect">
            <a:avLst/>
          </a:prstGeom>
          <a:noFill/>
          <a:ln>
            <a:noFill/>
          </a:ln>
        </p:spPr>
        <p:txBody>
          <a:bodyPr anchorCtr="0" anchor="t" bIns="45700" lIns="91425" spcFirstLastPara="1" rIns="91425" wrap="square" tIns="45700">
            <a:noAutofit/>
          </a:bodyPr>
          <a:lstStyle/>
          <a:p>
            <a:pPr indent="-387350" lvl="0" marL="457200" rtl="0" algn="l">
              <a:lnSpc>
                <a:spcPct val="90000"/>
              </a:lnSpc>
              <a:spcBef>
                <a:spcPts val="1000"/>
              </a:spcBef>
              <a:spcAft>
                <a:spcPts val="0"/>
              </a:spcAft>
              <a:buClr>
                <a:srgbClr val="000000"/>
              </a:buClr>
              <a:buSzPts val="2500"/>
              <a:buFont typeface="Nunito"/>
              <a:buChar char="●"/>
            </a:pPr>
            <a:r>
              <a:rPr lang="en-US" sz="2500">
                <a:solidFill>
                  <a:srgbClr val="000000"/>
                </a:solidFill>
                <a:highlight>
                  <a:srgbClr val="FFFFFF"/>
                </a:highlight>
                <a:latin typeface="Nunito"/>
                <a:ea typeface="Nunito"/>
                <a:cs typeface="Nunito"/>
                <a:sym typeface="Nunito"/>
              </a:rPr>
              <a:t>Highest tides of the year</a:t>
            </a:r>
            <a:endParaRPr sz="2500">
              <a:solidFill>
                <a:srgbClr val="000000"/>
              </a:solidFill>
              <a:highlight>
                <a:srgbClr val="FFFFFF"/>
              </a:highlight>
              <a:latin typeface="Nunito"/>
              <a:ea typeface="Nunito"/>
              <a:cs typeface="Nunito"/>
              <a:sym typeface="Nunito"/>
            </a:endParaRPr>
          </a:p>
          <a:p>
            <a:pPr indent="-387350" lvl="0" marL="457200" rtl="0" algn="l">
              <a:lnSpc>
                <a:spcPct val="90000"/>
              </a:lnSpc>
              <a:spcBef>
                <a:spcPts val="0"/>
              </a:spcBef>
              <a:spcAft>
                <a:spcPts val="0"/>
              </a:spcAft>
              <a:buClr>
                <a:srgbClr val="000000"/>
              </a:buClr>
              <a:buSzPts val="2500"/>
              <a:buFont typeface="Nunito"/>
              <a:buChar char="●"/>
            </a:pPr>
            <a:r>
              <a:rPr lang="en-US" sz="2500">
                <a:solidFill>
                  <a:srgbClr val="000000"/>
                </a:solidFill>
                <a:highlight>
                  <a:srgbClr val="FFFFFF"/>
                </a:highlight>
                <a:latin typeface="Nunito"/>
                <a:ea typeface="Nunito"/>
                <a:cs typeface="Nunito"/>
                <a:sym typeface="Nunito"/>
              </a:rPr>
              <a:t>Glimpse of what our coast may look like as sea-level rises</a:t>
            </a:r>
            <a:endParaRPr sz="2500">
              <a:solidFill>
                <a:srgbClr val="000000"/>
              </a:solidFill>
              <a:highlight>
                <a:srgbClr val="FFFFFF"/>
              </a:highlight>
              <a:latin typeface="Nunito"/>
              <a:ea typeface="Nunito"/>
              <a:cs typeface="Nunito"/>
              <a:sym typeface="Nunito"/>
            </a:endParaRPr>
          </a:p>
          <a:p>
            <a:pPr indent="0" lvl="0" marL="0" rtl="0" algn="l">
              <a:lnSpc>
                <a:spcPct val="90000"/>
              </a:lnSpc>
              <a:spcBef>
                <a:spcPts val="1000"/>
              </a:spcBef>
              <a:spcAft>
                <a:spcPts val="0"/>
              </a:spcAft>
              <a:buSzPts val="1800"/>
              <a:buNone/>
            </a:pPr>
            <a:r>
              <a:t/>
            </a:r>
            <a:endParaRPr sz="1800">
              <a:solidFill>
                <a:srgbClr val="000000"/>
              </a:solidFill>
              <a:highlight>
                <a:srgbClr val="FFFFFF"/>
              </a:highlight>
              <a:latin typeface="Nunito Sans"/>
              <a:ea typeface="Nunito Sans"/>
              <a:cs typeface="Nunito Sans"/>
              <a:sym typeface="Nunito Sans"/>
            </a:endParaRPr>
          </a:p>
          <a:p>
            <a:pPr indent="0" lvl="0" marL="0" rtl="0" algn="l">
              <a:lnSpc>
                <a:spcPct val="90000"/>
              </a:lnSpc>
              <a:spcBef>
                <a:spcPts val="1000"/>
              </a:spcBef>
              <a:spcAft>
                <a:spcPts val="0"/>
              </a:spcAft>
              <a:buSzPts val="1800"/>
              <a:buNone/>
            </a:pPr>
            <a:r>
              <a:t/>
            </a:r>
            <a:endParaRPr i="1" sz="1500">
              <a:solidFill>
                <a:srgbClr val="000000"/>
              </a:solidFill>
              <a:highlight>
                <a:srgbClr val="EEEEEE"/>
              </a:highlight>
              <a:latin typeface="Nunito Sans"/>
              <a:ea typeface="Nunito Sans"/>
              <a:cs typeface="Nunito Sans"/>
              <a:sym typeface="Nunito Sans"/>
            </a:endParaRPr>
          </a:p>
          <a:p>
            <a:pPr indent="0" lvl="0" marL="0" rtl="0" algn="l">
              <a:lnSpc>
                <a:spcPct val="90000"/>
              </a:lnSpc>
              <a:spcBef>
                <a:spcPts val="1000"/>
              </a:spcBef>
              <a:spcAft>
                <a:spcPts val="0"/>
              </a:spcAft>
              <a:buSzPts val="1800"/>
              <a:buNone/>
            </a:pPr>
            <a:r>
              <a:t/>
            </a:r>
            <a:endParaRPr i="1" sz="1500">
              <a:solidFill>
                <a:srgbClr val="000000"/>
              </a:solidFill>
              <a:highlight>
                <a:srgbClr val="EEEEEE"/>
              </a:highlight>
              <a:latin typeface="Nunito Sans"/>
              <a:ea typeface="Nunito Sans"/>
              <a:cs typeface="Nunito Sans"/>
              <a:sym typeface="Nunito Sans"/>
            </a:endParaRPr>
          </a:p>
          <a:p>
            <a:pPr indent="0" lvl="0" marL="0" rtl="0" algn="l">
              <a:lnSpc>
                <a:spcPct val="90000"/>
              </a:lnSpc>
              <a:spcBef>
                <a:spcPts val="1000"/>
              </a:spcBef>
              <a:spcAft>
                <a:spcPts val="0"/>
              </a:spcAft>
              <a:buSzPts val="1800"/>
              <a:buNone/>
            </a:pPr>
            <a:r>
              <a:t/>
            </a:r>
            <a:endParaRPr i="1" sz="1500">
              <a:solidFill>
                <a:srgbClr val="000000"/>
              </a:solidFill>
              <a:highlight>
                <a:srgbClr val="EEEEEE"/>
              </a:highlight>
              <a:latin typeface="Nunito Sans"/>
              <a:ea typeface="Nunito Sans"/>
              <a:cs typeface="Nunito Sans"/>
              <a:sym typeface="Nunito Sans"/>
            </a:endParaRPr>
          </a:p>
          <a:p>
            <a:pPr indent="0" lvl="0" marL="0" rtl="0" algn="l">
              <a:lnSpc>
                <a:spcPct val="90000"/>
              </a:lnSpc>
              <a:spcBef>
                <a:spcPts val="1000"/>
              </a:spcBef>
              <a:spcAft>
                <a:spcPts val="0"/>
              </a:spcAft>
              <a:buSzPts val="1800"/>
              <a:buNone/>
            </a:pPr>
            <a:r>
              <a:rPr i="1" lang="en-US" sz="1500">
                <a:solidFill>
                  <a:srgbClr val="000000"/>
                </a:solidFill>
                <a:latin typeface="Nunito Sans"/>
                <a:ea typeface="Nunito Sans"/>
                <a:cs typeface="Nunito Sans"/>
                <a:sym typeface="Nunito Sans"/>
              </a:rPr>
              <a:t>Coastal access lost from high tide and swell. Encinitas 12/23/18 (Photo credit: Nick Sadrpour)</a:t>
            </a:r>
            <a:endParaRPr sz="1750">
              <a:solidFill>
                <a:srgbClr val="000000"/>
              </a:solidFill>
              <a:latin typeface="Nunito Sans"/>
              <a:ea typeface="Nunito Sans"/>
              <a:cs typeface="Nunito Sans"/>
              <a:sym typeface="Nuni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8"/>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Cardiff State Beach | Nov. 2019</a:t>
            </a:r>
            <a:endParaRPr b="1" i="0" sz="320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chemeClr val="dk2"/>
              </a:buClr>
              <a:buSzPts val="2400"/>
              <a:buFont typeface="Arial"/>
              <a:buNone/>
            </a:pPr>
            <a:r>
              <a:t/>
            </a:r>
            <a:endParaRPr b="1" i="0" sz="1800" u="none" cap="none" strike="noStrike">
              <a:solidFill>
                <a:srgbClr val="000000"/>
              </a:solidFill>
              <a:latin typeface="Nunito"/>
              <a:ea typeface="Nunito"/>
              <a:cs typeface="Nunito"/>
              <a:sym typeface="Nunito"/>
            </a:endParaRPr>
          </a:p>
        </p:txBody>
      </p:sp>
      <p:pic>
        <p:nvPicPr>
          <p:cNvPr id="351" name="Google Shape;351;p18"/>
          <p:cNvPicPr preferRelativeResize="0"/>
          <p:nvPr/>
        </p:nvPicPr>
        <p:blipFill rotWithShape="1">
          <a:blip r:embed="rId3">
            <a:alphaModFix/>
          </a:blip>
          <a:srcRect b="24997" l="0" r="0" t="0"/>
          <a:stretch/>
        </p:blipFill>
        <p:spPr>
          <a:xfrm>
            <a:off x="2396550" y="2301550"/>
            <a:ext cx="7245302" cy="4075498"/>
          </a:xfrm>
          <a:prstGeom prst="rect">
            <a:avLst/>
          </a:prstGeom>
          <a:noFill/>
          <a:ln>
            <a:noFill/>
          </a:ln>
        </p:spPr>
      </p:pic>
      <p:pic>
        <p:nvPicPr>
          <p:cNvPr descr="A picture containing drawing, food&#10;&#10;Description automatically generated" id="352" name="Google Shape;352;p18"/>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pic>
        <p:nvPicPr>
          <p:cNvPr id="353" name="Google Shape;353;p18"/>
          <p:cNvPicPr preferRelativeResize="0"/>
          <p:nvPr/>
        </p:nvPicPr>
        <p:blipFill rotWithShape="1">
          <a:blip r:embed="rId5">
            <a:alphaModFix/>
          </a:blip>
          <a:srcRect b="0" l="0" r="0" t="0"/>
          <a:stretch/>
        </p:blipFill>
        <p:spPr>
          <a:xfrm>
            <a:off x="10090825" y="712773"/>
            <a:ext cx="1410944" cy="11544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a:latin typeface="Nunito Sans"/>
                <a:ea typeface="Nunito Sans"/>
                <a:cs typeface="Nunito Sans"/>
                <a:sym typeface="Nunito Sans"/>
              </a:rPr>
              <a:t>The Intertidal Zone</a:t>
            </a:r>
            <a:endParaRPr b="1">
              <a:latin typeface="Nunito Sans"/>
              <a:ea typeface="Nunito Sans"/>
              <a:cs typeface="Nunito Sans"/>
              <a:sym typeface="Nunito Sans"/>
            </a:endParaRPr>
          </a:p>
        </p:txBody>
      </p:sp>
      <p:pic>
        <p:nvPicPr>
          <p:cNvPr id="360" name="Google Shape;360;p19"/>
          <p:cNvPicPr preferRelativeResize="0"/>
          <p:nvPr/>
        </p:nvPicPr>
        <p:blipFill rotWithShape="1">
          <a:blip r:embed="rId3">
            <a:alphaModFix/>
          </a:blip>
          <a:srcRect b="0" l="2940" r="0" t="4552"/>
          <a:stretch/>
        </p:blipFill>
        <p:spPr>
          <a:xfrm>
            <a:off x="2878925" y="1397775"/>
            <a:ext cx="6434149" cy="5203750"/>
          </a:xfrm>
          <a:prstGeom prst="rect">
            <a:avLst/>
          </a:prstGeom>
          <a:noFill/>
          <a:ln>
            <a:noFill/>
          </a:ln>
        </p:spPr>
      </p:pic>
      <p:pic>
        <p:nvPicPr>
          <p:cNvPr descr="A picture containing drawing, food&#10;&#10;Description automatically generated" id="361" name="Google Shape;361;p19"/>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pic>
        <p:nvPicPr>
          <p:cNvPr id="362" name="Google Shape;362;p19"/>
          <p:cNvPicPr preferRelativeResize="0"/>
          <p:nvPr/>
        </p:nvPicPr>
        <p:blipFill rotWithShape="1">
          <a:blip r:embed="rId5">
            <a:alphaModFix/>
          </a:blip>
          <a:srcRect b="0" l="0" r="0" t="0"/>
          <a:stretch/>
        </p:blipFill>
        <p:spPr>
          <a:xfrm>
            <a:off x="10090825" y="712773"/>
            <a:ext cx="1410944" cy="11544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
          <p:cNvPicPr preferRelativeResize="0"/>
          <p:nvPr/>
        </p:nvPicPr>
        <p:blipFill rotWithShape="1">
          <a:blip r:embed="rId3">
            <a:alphaModFix/>
          </a:blip>
          <a:srcRect b="0" l="0" r="0" t="0"/>
          <a:stretch/>
        </p:blipFill>
        <p:spPr>
          <a:xfrm>
            <a:off x="2981573" y="2111014"/>
            <a:ext cx="6228855" cy="4152570"/>
          </a:xfrm>
          <a:prstGeom prst="rect">
            <a:avLst/>
          </a:prstGeom>
          <a:noFill/>
          <a:ln>
            <a:noFill/>
          </a:ln>
        </p:spPr>
      </p:pic>
      <p:sp>
        <p:nvSpPr>
          <p:cNvPr id="212" name="Google Shape;212;p2"/>
          <p:cNvSpPr txBox="1"/>
          <p:nvPr/>
        </p:nvSpPr>
        <p:spPr>
          <a:xfrm>
            <a:off x="3040498" y="910713"/>
            <a:ext cx="61110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a:ea typeface="Nunito"/>
                <a:cs typeface="Nunito"/>
                <a:sym typeface="Nunito"/>
              </a:rPr>
              <a:t>Connect. Experience. Protect.</a:t>
            </a:r>
            <a:endParaRPr b="0" i="0" sz="60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Nunito Sans"/>
              <a:ea typeface="Nunito Sans"/>
              <a:cs typeface="Nunito Sans"/>
              <a:sym typeface="Nunito Sans"/>
            </a:endParaRPr>
          </a:p>
        </p:txBody>
      </p:sp>
      <p:cxnSp>
        <p:nvCxnSpPr>
          <p:cNvPr id="213" name="Google Shape;213;p2"/>
          <p:cNvCxnSpPr/>
          <p:nvPr/>
        </p:nvCxnSpPr>
        <p:spPr>
          <a:xfrm>
            <a:off x="3882300" y="1723225"/>
            <a:ext cx="4427400" cy="0"/>
          </a:xfrm>
          <a:prstGeom prst="straightConnector1">
            <a:avLst/>
          </a:prstGeom>
          <a:noFill/>
          <a:ln cap="flat" cmpd="sng" w="9525">
            <a:solidFill>
              <a:srgbClr val="6EC498"/>
            </a:solidFill>
            <a:prstDash val="solid"/>
            <a:round/>
            <a:headEnd len="sm" w="sm" type="none"/>
            <a:tailEnd len="sm" w="sm" type="none"/>
          </a:ln>
        </p:spPr>
      </p:cxnSp>
      <p:pic>
        <p:nvPicPr>
          <p:cNvPr descr="A picture containing drawing, food&#10;&#10;Description automatically generated" id="214" name="Google Shape;214;p2"/>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drawing, food&#10;&#10;Description automatically generated" id="367" name="Google Shape;367;p20"/>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368" name="Google Shape;368;p20"/>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sp>
        <p:nvSpPr>
          <p:cNvPr id="369" name="Google Shape;369;p20"/>
          <p:cNvSpPr txBox="1"/>
          <p:nvPr/>
        </p:nvSpPr>
        <p:spPr>
          <a:xfrm>
            <a:off x="0" y="613930"/>
            <a:ext cx="12192000" cy="60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Nunito"/>
                <a:ea typeface="Nunito"/>
                <a:cs typeface="Nunito"/>
                <a:sym typeface="Nunito"/>
              </a:rPr>
              <a:t>Let’s Discover Tidepools!</a:t>
            </a:r>
            <a:endParaRPr b="0" i="0" sz="3200" u="none" cap="none" strike="noStrike">
              <a:solidFill>
                <a:srgbClr val="000000"/>
              </a:solidFill>
              <a:latin typeface="Nunito"/>
              <a:ea typeface="Nunito"/>
              <a:cs typeface="Nunito"/>
              <a:sym typeface="Nunito"/>
            </a:endParaRPr>
          </a:p>
        </p:txBody>
      </p:sp>
      <p:pic>
        <p:nvPicPr>
          <p:cNvPr id="370" name="Google Shape;370;p20"/>
          <p:cNvPicPr preferRelativeResize="0"/>
          <p:nvPr/>
        </p:nvPicPr>
        <p:blipFill rotWithShape="1">
          <a:blip r:embed="rId5">
            <a:alphaModFix/>
          </a:blip>
          <a:srcRect b="0" l="0" r="0" t="0"/>
          <a:stretch/>
        </p:blipFill>
        <p:spPr>
          <a:xfrm>
            <a:off x="1902700" y="2148575"/>
            <a:ext cx="7902105" cy="4048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5" name="Shape 375"/>
        <p:cNvGrpSpPr/>
        <p:nvPr/>
      </p:nvGrpSpPr>
      <p:grpSpPr>
        <a:xfrm>
          <a:off x="0" y="0"/>
          <a:ext cx="0" cy="0"/>
          <a:chOff x="0" y="0"/>
          <a:chExt cx="0" cy="0"/>
        </a:xfrm>
      </p:grpSpPr>
      <p:pic>
        <p:nvPicPr>
          <p:cNvPr id="376" name="Google Shape;376;p21" title="Swami's Tidepools.mp4">
            <a:hlinkClick r:id="rId3"/>
          </p:cNvPr>
          <p:cNvPicPr preferRelativeResize="0"/>
          <p:nvPr/>
        </p:nvPicPr>
        <p:blipFill rotWithShape="1">
          <a:blip r:embed="rId4">
            <a:alphaModFix/>
          </a:blip>
          <a:srcRect b="0" l="0" r="0" t="0"/>
          <a:stretch/>
        </p:blipFill>
        <p:spPr>
          <a:xfrm>
            <a:off x="152400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2"/>
          <p:cNvPicPr preferRelativeResize="0"/>
          <p:nvPr/>
        </p:nvPicPr>
        <p:blipFill rotWithShape="1">
          <a:blip r:embed="rId3">
            <a:alphaModFix/>
          </a:blip>
          <a:srcRect b="2587" l="0" r="0" t="18497"/>
          <a:stretch/>
        </p:blipFill>
        <p:spPr>
          <a:xfrm>
            <a:off x="0" y="1562712"/>
            <a:ext cx="9144000" cy="5411971"/>
          </a:xfrm>
          <a:prstGeom prst="rect">
            <a:avLst/>
          </a:prstGeom>
          <a:noFill/>
          <a:ln>
            <a:noFill/>
          </a:ln>
        </p:spPr>
      </p:pic>
      <p:pic>
        <p:nvPicPr>
          <p:cNvPr id="383" name="Google Shape;383;p22"/>
          <p:cNvPicPr preferRelativeResize="0"/>
          <p:nvPr/>
        </p:nvPicPr>
        <p:blipFill rotWithShape="1">
          <a:blip r:embed="rId4">
            <a:alphaModFix/>
          </a:blip>
          <a:srcRect b="0" l="0" r="0" t="0"/>
          <a:stretch/>
        </p:blipFill>
        <p:spPr>
          <a:xfrm>
            <a:off x="9296400" y="152400"/>
            <a:ext cx="2743200" cy="2057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Book Fish Sticker by Scribble Kids Books" id="389" name="Google Shape;389;p23"/>
          <p:cNvPicPr preferRelativeResize="0"/>
          <p:nvPr/>
        </p:nvPicPr>
        <p:blipFill rotWithShape="1">
          <a:blip r:embed="rId3">
            <a:alphaModFix/>
          </a:blip>
          <a:srcRect b="0" l="0" r="0" t="0"/>
          <a:stretch/>
        </p:blipFill>
        <p:spPr>
          <a:xfrm>
            <a:off x="7145600" y="-12"/>
            <a:ext cx="4572000" cy="3390900"/>
          </a:xfrm>
          <a:prstGeom prst="rect">
            <a:avLst/>
          </a:prstGeom>
          <a:noFill/>
          <a:ln>
            <a:noFill/>
          </a:ln>
        </p:spPr>
      </p:pic>
      <p:pic>
        <p:nvPicPr>
          <p:cNvPr id="390" name="Google Shape;390;p23"/>
          <p:cNvPicPr preferRelativeResize="0"/>
          <p:nvPr/>
        </p:nvPicPr>
        <p:blipFill rotWithShape="1">
          <a:blip r:embed="rId4">
            <a:alphaModFix/>
          </a:blip>
          <a:srcRect b="0" l="0" r="0" t="0"/>
          <a:stretch/>
        </p:blipFill>
        <p:spPr>
          <a:xfrm>
            <a:off x="82425" y="50388"/>
            <a:ext cx="6725051" cy="6757226"/>
          </a:xfrm>
          <a:prstGeom prst="rect">
            <a:avLst/>
          </a:prstGeom>
          <a:noFill/>
          <a:ln>
            <a:noFill/>
          </a:ln>
        </p:spPr>
      </p:pic>
      <p:pic>
        <p:nvPicPr>
          <p:cNvPr id="391" name="Google Shape;391;p23"/>
          <p:cNvPicPr preferRelativeResize="0"/>
          <p:nvPr/>
        </p:nvPicPr>
        <p:blipFill rotWithShape="1">
          <a:blip r:embed="rId5">
            <a:alphaModFix/>
          </a:blip>
          <a:srcRect b="0" l="0" r="0" t="0"/>
          <a:stretch/>
        </p:blipFill>
        <p:spPr>
          <a:xfrm>
            <a:off x="6935250" y="3303125"/>
            <a:ext cx="5256749" cy="3504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5" name="Shape 395"/>
        <p:cNvGrpSpPr/>
        <p:nvPr/>
      </p:nvGrpSpPr>
      <p:grpSpPr>
        <a:xfrm>
          <a:off x="0" y="0"/>
          <a:ext cx="0" cy="0"/>
          <a:chOff x="0" y="0"/>
          <a:chExt cx="0" cy="0"/>
        </a:xfrm>
      </p:grpSpPr>
      <p:pic>
        <p:nvPicPr>
          <p:cNvPr descr="Join California State Parks Interpreter Alex at Crystal Cove State Park as she leads us in a sing-along about how we can R-E-S-P-E-C-T California's tidepools!&#10;&#10;Visit our website http://www.ports-ca.us to learn more about California State Parks' PORTS Home Learning Programs. Follow us on social media @PORTSprogram to become an official #PORTSfan!" id="396" name="Google Shape;396;p24" title="Respect the Tidepools!">
            <a:hlinkClick r:id="rId3"/>
          </p:cNvPr>
          <p:cNvPicPr preferRelativeResize="0"/>
          <p:nvPr/>
        </p:nvPicPr>
        <p:blipFill rotWithShape="1">
          <a:blip r:embed="rId4">
            <a:alphaModFix/>
          </a:blip>
          <a:srcRect b="0" l="0" r="0" t="0"/>
          <a:stretch/>
        </p:blipFill>
        <p:spPr>
          <a:xfrm>
            <a:off x="152400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5"/>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Respect the Tidepools</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2100"/>
              </a:spcBef>
              <a:spcAft>
                <a:spcPts val="210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sp>
        <p:nvSpPr>
          <p:cNvPr id="402" name="Google Shape;402;p25"/>
          <p:cNvSpPr txBox="1"/>
          <p:nvPr/>
        </p:nvSpPr>
        <p:spPr>
          <a:xfrm>
            <a:off x="5855375" y="2745700"/>
            <a:ext cx="4837800" cy="2476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chemeClr val="dk1"/>
              </a:buClr>
              <a:buSzPts val="2000"/>
              <a:buFont typeface="Nunito"/>
              <a:buChar char="•"/>
            </a:pPr>
            <a:r>
              <a:rPr b="0" i="0" lang="en-US" sz="2000" u="none" cap="none" strike="noStrike">
                <a:solidFill>
                  <a:schemeClr val="dk1"/>
                </a:solidFill>
                <a:latin typeface="Nunito"/>
                <a:ea typeface="Nunito"/>
                <a:cs typeface="Nunito"/>
                <a:sym typeface="Nunito"/>
              </a:rPr>
              <a:t>Pick bare spots to step</a:t>
            </a:r>
            <a:endParaRPr b="0" i="0" sz="2000" u="none" cap="none" strike="noStrike">
              <a:solidFill>
                <a:schemeClr val="dk1"/>
              </a:solidFill>
              <a:latin typeface="Nunito"/>
              <a:ea typeface="Nunito"/>
              <a:cs typeface="Nunito"/>
              <a:sym typeface="Nunito"/>
            </a:endParaRPr>
          </a:p>
          <a:p>
            <a:pPr indent="0" lvl="0" marL="457200" marR="0" rtl="0" algn="l">
              <a:lnSpc>
                <a:spcPct val="115000"/>
              </a:lnSpc>
              <a:spcBef>
                <a:spcPts val="1000"/>
              </a:spcBef>
              <a:spcAft>
                <a:spcPts val="0"/>
              </a:spcAft>
              <a:buClr>
                <a:srgbClr val="000000"/>
              </a:buClr>
              <a:buSzPts val="2000"/>
              <a:buFont typeface="Arial"/>
              <a:buNone/>
            </a:pPr>
            <a:r>
              <a:t/>
            </a:r>
            <a:endParaRPr b="0" i="0" sz="2000" u="none" cap="none" strike="noStrike">
              <a:solidFill>
                <a:schemeClr val="dk1"/>
              </a:solidFill>
              <a:latin typeface="Nunito"/>
              <a:ea typeface="Nunito"/>
              <a:cs typeface="Nunito"/>
              <a:sym typeface="Nunito"/>
            </a:endParaRPr>
          </a:p>
          <a:p>
            <a:pPr indent="-355600" lvl="0" marL="457200" marR="0" rtl="0" algn="l">
              <a:lnSpc>
                <a:spcPct val="115000"/>
              </a:lnSpc>
              <a:spcBef>
                <a:spcPts val="0"/>
              </a:spcBef>
              <a:spcAft>
                <a:spcPts val="0"/>
              </a:spcAft>
              <a:buClr>
                <a:schemeClr val="dk1"/>
              </a:buClr>
              <a:buSzPts val="2000"/>
              <a:buFont typeface="Nunito"/>
              <a:buChar char="•"/>
            </a:pPr>
            <a:r>
              <a:rPr b="0" i="0" lang="en-US" sz="2000" u="none" cap="none" strike="noStrike">
                <a:solidFill>
                  <a:schemeClr val="dk1"/>
                </a:solidFill>
                <a:latin typeface="Nunito"/>
                <a:ea typeface="Nunito"/>
                <a:cs typeface="Nunito"/>
                <a:sym typeface="Nunito"/>
              </a:rPr>
              <a:t>Enjoy the animals by observing them</a:t>
            </a:r>
            <a:endParaRPr b="0" i="0" sz="2000" u="none" cap="none" strike="noStrike">
              <a:solidFill>
                <a:schemeClr val="dk1"/>
              </a:solidFill>
              <a:latin typeface="Nunito"/>
              <a:ea typeface="Nunito"/>
              <a:cs typeface="Nunito"/>
              <a:sym typeface="Nunito"/>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Nunito"/>
              <a:ea typeface="Nunito"/>
              <a:cs typeface="Nunito"/>
              <a:sym typeface="Nunito"/>
            </a:endParaRPr>
          </a:p>
          <a:p>
            <a:pPr indent="-355600" lvl="0" marL="457200" marR="0" rtl="0" algn="l">
              <a:lnSpc>
                <a:spcPct val="115000"/>
              </a:lnSpc>
              <a:spcBef>
                <a:spcPts val="0"/>
              </a:spcBef>
              <a:spcAft>
                <a:spcPts val="0"/>
              </a:spcAft>
              <a:buClr>
                <a:schemeClr val="dk1"/>
              </a:buClr>
              <a:buSzPts val="2000"/>
              <a:buFont typeface="Nunito"/>
              <a:buChar char="•"/>
            </a:pPr>
            <a:r>
              <a:rPr b="0" i="0" lang="en-US" sz="2000" u="none" cap="none" strike="noStrike">
                <a:solidFill>
                  <a:schemeClr val="dk1"/>
                </a:solidFill>
                <a:latin typeface="Nunito"/>
                <a:ea typeface="Nunito"/>
                <a:cs typeface="Nunito"/>
                <a:sym typeface="Nunito"/>
              </a:rPr>
              <a:t>Only take happy memories and photos of your day at the tide pools!</a:t>
            </a:r>
            <a:endParaRPr b="1" i="0" sz="1500" u="none" cap="none" strike="noStrike">
              <a:solidFill>
                <a:schemeClr val="dk1"/>
              </a:solidFill>
              <a:latin typeface="Nunito"/>
              <a:ea typeface="Nunito"/>
              <a:cs typeface="Nunito"/>
              <a:sym typeface="Nunito"/>
            </a:endParaRPr>
          </a:p>
        </p:txBody>
      </p:sp>
      <p:pic>
        <p:nvPicPr>
          <p:cNvPr descr="A picture containing drawing, food&#10;&#10;Description automatically generated" id="403" name="Google Shape;403;p25"/>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404" name="Google Shape;404;p25"/>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id="405" name="Google Shape;405;p25"/>
          <p:cNvPicPr preferRelativeResize="0"/>
          <p:nvPr/>
        </p:nvPicPr>
        <p:blipFill rotWithShape="1">
          <a:blip r:embed="rId5">
            <a:alphaModFix/>
          </a:blip>
          <a:srcRect b="9925" l="0" r="12072" t="0"/>
          <a:stretch/>
        </p:blipFill>
        <p:spPr>
          <a:xfrm>
            <a:off x="1902700" y="2427000"/>
            <a:ext cx="3952675" cy="3212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6"/>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Upcoming Negative Low Tides</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2100"/>
              </a:spcBef>
              <a:spcAft>
                <a:spcPts val="210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sp>
        <p:nvSpPr>
          <p:cNvPr id="411" name="Google Shape;411;p26"/>
          <p:cNvSpPr txBox="1"/>
          <p:nvPr/>
        </p:nvSpPr>
        <p:spPr>
          <a:xfrm>
            <a:off x="6865150" y="3108650"/>
            <a:ext cx="3497700" cy="2092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Friday, March 12 </a:t>
            </a:r>
            <a:endParaRPr b="1" i="0" sz="2000" u="none" cap="none" strike="noStrike">
              <a:solidFill>
                <a:schemeClr val="dk1"/>
              </a:solidFill>
              <a:latin typeface="Nunito"/>
              <a:ea typeface="Nunito"/>
              <a:cs typeface="Nunito"/>
              <a:sym typeface="Nunito"/>
            </a:endParaRPr>
          </a:p>
          <a:p>
            <a:pPr indent="0" lvl="0" marL="4572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Nunito"/>
                <a:ea typeface="Nunito"/>
                <a:cs typeface="Nunito"/>
                <a:sym typeface="Nunito"/>
              </a:rPr>
              <a:t>3:00 PM</a:t>
            </a:r>
            <a:endParaRPr b="0" i="0" sz="20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Nunito"/>
              <a:ea typeface="Nunito"/>
              <a:cs typeface="Nunito"/>
              <a:sym typeface="Nunito"/>
            </a:endParaRPr>
          </a:p>
          <a:p>
            <a:pPr indent="-355600" lvl="0" marL="457200" marR="0" rtl="0" algn="l">
              <a:lnSpc>
                <a:spcPct val="115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Saturday, March 13</a:t>
            </a:r>
            <a:endParaRPr b="0" i="0" sz="2000" u="none" cap="none" strike="noStrike">
              <a:solidFill>
                <a:schemeClr val="dk1"/>
              </a:solidFill>
              <a:latin typeface="Nunito"/>
              <a:ea typeface="Nunito"/>
              <a:cs typeface="Nunito"/>
              <a:sym typeface="Nunito"/>
            </a:endParaRPr>
          </a:p>
          <a:p>
            <a:pPr indent="0" lvl="0" marL="4572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Nunito"/>
                <a:ea typeface="Nunito"/>
                <a:cs typeface="Nunito"/>
                <a:sym typeface="Nunito"/>
              </a:rPr>
              <a:t>4:00 PM</a:t>
            </a:r>
            <a:endParaRPr b="0" i="0" sz="2000" u="none" cap="none" strike="noStrike">
              <a:solidFill>
                <a:schemeClr val="dk1"/>
              </a:solidFill>
              <a:latin typeface="Calibri"/>
              <a:ea typeface="Calibri"/>
              <a:cs typeface="Calibri"/>
              <a:sym typeface="Calibri"/>
            </a:endParaRPr>
          </a:p>
        </p:txBody>
      </p:sp>
      <p:pic>
        <p:nvPicPr>
          <p:cNvPr descr="A picture containing drawing, food&#10;&#10;Description automatically generated" id="412" name="Google Shape;412;p26"/>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413" name="Google Shape;413;p26"/>
          <p:cNvPicPr preferRelativeResize="0"/>
          <p:nvPr/>
        </p:nvPicPr>
        <p:blipFill rotWithShape="1">
          <a:blip r:embed="rId4">
            <a:alphaModFix/>
          </a:blip>
          <a:srcRect b="0" l="0" r="0" t="0"/>
          <a:stretch/>
        </p:blipFill>
        <p:spPr>
          <a:xfrm>
            <a:off x="10090825" y="712773"/>
            <a:ext cx="1410944" cy="1154403"/>
          </a:xfrm>
          <a:prstGeom prst="rect">
            <a:avLst/>
          </a:prstGeom>
          <a:noFill/>
          <a:ln>
            <a:noFill/>
          </a:ln>
        </p:spPr>
      </p:pic>
      <p:pic>
        <p:nvPicPr>
          <p:cNvPr id="414" name="Google Shape;414;p26"/>
          <p:cNvPicPr preferRelativeResize="0"/>
          <p:nvPr/>
        </p:nvPicPr>
        <p:blipFill rotWithShape="1">
          <a:blip r:embed="rId5">
            <a:alphaModFix/>
          </a:blip>
          <a:srcRect b="0" l="0" r="0" t="0"/>
          <a:stretch/>
        </p:blipFill>
        <p:spPr>
          <a:xfrm>
            <a:off x="1335827" y="2455913"/>
            <a:ext cx="5077426" cy="3397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27"/>
          <p:cNvPicPr preferRelativeResize="0"/>
          <p:nvPr/>
        </p:nvPicPr>
        <p:blipFill rotWithShape="1">
          <a:blip r:embed="rId3">
            <a:alphaModFix/>
          </a:blip>
          <a:srcRect b="0" l="0" r="0" t="0"/>
          <a:stretch/>
        </p:blipFill>
        <p:spPr>
          <a:xfrm>
            <a:off x="1522350" y="0"/>
            <a:ext cx="914729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8"/>
          <p:cNvSpPr txBox="1"/>
          <p:nvPr>
            <p:ph idx="4294967295" type="subTitle"/>
          </p:nvPr>
        </p:nvSpPr>
        <p:spPr>
          <a:xfrm>
            <a:off x="2504478" y="939613"/>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Join Us</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2100"/>
              </a:spcBef>
              <a:spcAft>
                <a:spcPts val="210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sp>
        <p:nvSpPr>
          <p:cNvPr id="426" name="Google Shape;426;p28"/>
          <p:cNvSpPr txBox="1"/>
          <p:nvPr/>
        </p:nvSpPr>
        <p:spPr>
          <a:xfrm>
            <a:off x="2244375" y="2866100"/>
            <a:ext cx="7611900" cy="28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2000"/>
              <a:buFont typeface="Arial"/>
              <a:buNone/>
            </a:pPr>
            <a:r>
              <a:rPr b="1" i="0" lang="en-US" sz="2000" u="none" cap="none" strike="noStrike">
                <a:solidFill>
                  <a:srgbClr val="6EC498"/>
                </a:solidFill>
                <a:latin typeface="Nunito Sans"/>
                <a:ea typeface="Nunito Sans"/>
                <a:cs typeface="Nunito Sans"/>
                <a:sym typeface="Nunito Sans"/>
              </a:rPr>
              <a:t>Virtual Connections</a:t>
            </a:r>
            <a:endParaRPr b="1" i="0" sz="2000" u="none" cap="none" strike="noStrike">
              <a:solidFill>
                <a:srgbClr val="6EC498"/>
              </a:solidFill>
              <a:latin typeface="Nunito Sans"/>
              <a:ea typeface="Nunito Sans"/>
              <a:cs typeface="Nunito Sans"/>
              <a:sym typeface="Nunito Sans"/>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Nunito Sans"/>
                <a:ea typeface="Nunito Sans"/>
                <a:cs typeface="Nunito Sans"/>
                <a:sym typeface="Nunito Sans"/>
              </a:rPr>
              <a:t>Animal Encounters</a:t>
            </a:r>
            <a:endParaRPr b="0" i="0" sz="2000" u="none" cap="none" strike="noStrike">
              <a:solidFill>
                <a:schemeClr val="dk1"/>
              </a:solidFill>
              <a:latin typeface="Nunito Sans"/>
              <a:ea typeface="Nunito Sans"/>
              <a:cs typeface="Nunito Sans"/>
              <a:sym typeface="Nunito Sans"/>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Nunito Sans"/>
                <a:ea typeface="Nunito Sans"/>
                <a:cs typeface="Nunito Sans"/>
                <a:sym typeface="Nunito Sans"/>
              </a:rPr>
              <a:t>Third Thursdays at 3:30 pm</a:t>
            </a:r>
            <a:endParaRPr b="0" i="0" sz="2000" u="none" cap="none" strike="noStrike">
              <a:solidFill>
                <a:schemeClr val="dk1"/>
              </a:solidFill>
              <a:latin typeface="Nunito Sans"/>
              <a:ea typeface="Nunito Sans"/>
              <a:cs typeface="Nunito Sans"/>
              <a:sym typeface="Nunito Sans"/>
            </a:endParaRPr>
          </a:p>
          <a:p>
            <a:pPr indent="0" lvl="0" marL="0" marR="0" rtl="0" algn="ctr">
              <a:lnSpc>
                <a:spcPct val="115000"/>
              </a:lnSpc>
              <a:spcBef>
                <a:spcPts val="0"/>
              </a:spcBef>
              <a:spcAft>
                <a:spcPts val="0"/>
              </a:spcAft>
              <a:buClr>
                <a:schemeClr val="dk1"/>
              </a:buClr>
              <a:buSzPts val="2000"/>
              <a:buFont typeface="Arial"/>
              <a:buNone/>
            </a:pPr>
            <a:r>
              <a:t/>
            </a:r>
            <a:endParaRPr b="0" i="0" sz="2000" u="none" cap="none" strike="noStrike">
              <a:solidFill>
                <a:schemeClr val="dk1"/>
              </a:solidFill>
              <a:latin typeface="Nunito Sans"/>
              <a:ea typeface="Nunito Sans"/>
              <a:cs typeface="Nunito Sans"/>
              <a:sym typeface="Nunito Sans"/>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Nunito Sans"/>
                <a:ea typeface="Nunito Sans"/>
                <a:cs typeface="Nunito Sans"/>
                <a:sym typeface="Nunito Sans"/>
              </a:rPr>
              <a:t>May 20: Oh, Octopus!</a:t>
            </a:r>
            <a:endParaRPr b="1" i="0" sz="2000" u="none" cap="none" strike="noStrike">
              <a:solidFill>
                <a:srgbClr val="6EC498"/>
              </a:solidFill>
              <a:latin typeface="Nunito Sans"/>
              <a:ea typeface="Nunito Sans"/>
              <a:cs typeface="Nunito Sans"/>
              <a:sym typeface="Nunito Sans"/>
            </a:endParaRPr>
          </a:p>
        </p:txBody>
      </p:sp>
      <p:pic>
        <p:nvPicPr>
          <p:cNvPr descr="A picture containing drawing, food&#10;&#10;Description automatically generated" id="427" name="Google Shape;427;p28"/>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cxnSp>
        <p:nvCxnSpPr>
          <p:cNvPr id="428" name="Google Shape;428;p28"/>
          <p:cNvCxnSpPr/>
          <p:nvPr/>
        </p:nvCxnSpPr>
        <p:spPr>
          <a:xfrm>
            <a:off x="3882300" y="2014000"/>
            <a:ext cx="4427400" cy="0"/>
          </a:xfrm>
          <a:prstGeom prst="straightConnector1">
            <a:avLst/>
          </a:prstGeom>
          <a:noFill/>
          <a:ln cap="flat" cmpd="sng" w="9525">
            <a:solidFill>
              <a:srgbClr val="6EC498"/>
            </a:solidFill>
            <a:prstDash val="solid"/>
            <a:round/>
            <a:headEnd len="sm" w="sm" type="none"/>
            <a:tailEnd len="sm" w="sm" type="none"/>
          </a:ln>
        </p:spPr>
      </p:cxnSp>
      <p:pic>
        <p:nvPicPr>
          <p:cNvPr id="429" name="Google Shape;429;p28"/>
          <p:cNvPicPr preferRelativeResize="0"/>
          <p:nvPr/>
        </p:nvPicPr>
        <p:blipFill rotWithShape="1">
          <a:blip r:embed="rId4">
            <a:alphaModFix/>
          </a:blip>
          <a:srcRect b="0" l="0" r="0" t="0"/>
          <a:stretch/>
        </p:blipFill>
        <p:spPr>
          <a:xfrm>
            <a:off x="1041574" y="2762177"/>
            <a:ext cx="2840736" cy="2800501"/>
          </a:xfrm>
          <a:prstGeom prst="rect">
            <a:avLst/>
          </a:prstGeom>
          <a:noFill/>
          <a:ln>
            <a:noFill/>
          </a:ln>
        </p:spPr>
      </p:pic>
      <p:pic>
        <p:nvPicPr>
          <p:cNvPr id="430" name="Google Shape;430;p28"/>
          <p:cNvPicPr preferRelativeResize="0"/>
          <p:nvPr/>
        </p:nvPicPr>
        <p:blipFill rotWithShape="1">
          <a:blip r:embed="rId5">
            <a:alphaModFix/>
          </a:blip>
          <a:srcRect b="0" l="13631" r="10298" t="0"/>
          <a:stretch/>
        </p:blipFill>
        <p:spPr>
          <a:xfrm>
            <a:off x="8309700" y="2762175"/>
            <a:ext cx="2840726" cy="2800490"/>
          </a:xfrm>
          <a:prstGeom prst="rect">
            <a:avLst/>
          </a:prstGeom>
          <a:noFill/>
          <a:ln>
            <a:noFill/>
          </a:ln>
        </p:spPr>
      </p:pic>
      <p:pic>
        <p:nvPicPr>
          <p:cNvPr id="431" name="Google Shape;431;p28"/>
          <p:cNvPicPr preferRelativeResize="0"/>
          <p:nvPr/>
        </p:nvPicPr>
        <p:blipFill rotWithShape="1">
          <a:blip r:embed="rId6">
            <a:alphaModFix/>
          </a:blip>
          <a:srcRect b="0" l="0" r="0" t="0"/>
          <a:stretch/>
        </p:blipFill>
        <p:spPr>
          <a:xfrm>
            <a:off x="10090825" y="712773"/>
            <a:ext cx="1410944" cy="11544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
          <p:cNvSpPr txBox="1"/>
          <p:nvPr>
            <p:ph type="ctrTitle"/>
          </p:nvPr>
        </p:nvSpPr>
        <p:spPr>
          <a:xfrm>
            <a:off x="1664400" y="758025"/>
            <a:ext cx="8863200" cy="1319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880"/>
              <a:buFont typeface="Nunito Sans"/>
              <a:buNone/>
            </a:pPr>
            <a:br>
              <a:rPr lang="en-US" sz="2400">
                <a:latin typeface="Nunito"/>
                <a:ea typeface="Nunito"/>
                <a:cs typeface="Nunito"/>
                <a:sym typeface="Nunito"/>
              </a:rPr>
            </a:br>
            <a:r>
              <a:rPr b="1" lang="en-US" sz="3000">
                <a:latin typeface="Nunito"/>
                <a:ea typeface="Nunito"/>
                <a:cs typeface="Nunito"/>
                <a:sym typeface="Nunito"/>
              </a:rPr>
              <a:t>What We Do</a:t>
            </a:r>
            <a:endParaRPr b="1" sz="3000">
              <a:latin typeface="Nunito"/>
              <a:ea typeface="Nunito"/>
              <a:cs typeface="Nunito"/>
              <a:sym typeface="Nunito"/>
            </a:endParaRPr>
          </a:p>
          <a:p>
            <a:pPr indent="0" lvl="0" marL="0" rtl="0" algn="ctr">
              <a:lnSpc>
                <a:spcPct val="90000"/>
              </a:lnSpc>
              <a:spcBef>
                <a:spcPts val="0"/>
              </a:spcBef>
              <a:spcAft>
                <a:spcPts val="0"/>
              </a:spcAft>
              <a:buClr>
                <a:schemeClr val="dk1"/>
              </a:buClr>
              <a:buSzPts val="2880"/>
              <a:buFont typeface="Nunito Sans"/>
              <a:buNone/>
            </a:pPr>
            <a:r>
              <a:rPr lang="en-US" sz="2800">
                <a:latin typeface="Nunito"/>
                <a:ea typeface="Nunito"/>
                <a:cs typeface="Nunito"/>
                <a:sym typeface="Nunito"/>
              </a:rPr>
              <a:t>We restore habitat to provide healthier </a:t>
            </a:r>
            <a:br>
              <a:rPr lang="en-US" sz="2800">
                <a:latin typeface="Nunito"/>
                <a:ea typeface="Nunito"/>
                <a:cs typeface="Nunito"/>
                <a:sym typeface="Nunito"/>
              </a:rPr>
            </a:br>
            <a:r>
              <a:rPr lang="en-US" sz="2800">
                <a:latin typeface="Nunito"/>
                <a:ea typeface="Nunito"/>
                <a:cs typeface="Nunito"/>
                <a:sym typeface="Nunito"/>
              </a:rPr>
              <a:t>waters + greater wildlife diversity.</a:t>
            </a:r>
            <a:br>
              <a:rPr lang="en-US" sz="2800">
                <a:latin typeface="Nunito Sans"/>
                <a:ea typeface="Nunito Sans"/>
                <a:cs typeface="Nunito Sans"/>
                <a:sym typeface="Nunito Sans"/>
              </a:rPr>
            </a:br>
            <a:endParaRPr sz="2800">
              <a:solidFill>
                <a:srgbClr val="6EC498"/>
              </a:solidFill>
              <a:latin typeface="Nunito"/>
              <a:ea typeface="Nunito"/>
              <a:cs typeface="Nunito"/>
              <a:sym typeface="Nunito"/>
            </a:endParaRPr>
          </a:p>
        </p:txBody>
      </p:sp>
      <p:cxnSp>
        <p:nvCxnSpPr>
          <p:cNvPr id="221" name="Google Shape;221;p3"/>
          <p:cNvCxnSpPr/>
          <p:nvPr/>
        </p:nvCxnSpPr>
        <p:spPr>
          <a:xfrm>
            <a:off x="3882300" y="2014000"/>
            <a:ext cx="4427400" cy="0"/>
          </a:xfrm>
          <a:prstGeom prst="straightConnector1">
            <a:avLst/>
          </a:prstGeom>
          <a:noFill/>
          <a:ln cap="flat" cmpd="sng" w="9525">
            <a:solidFill>
              <a:srgbClr val="6EC498"/>
            </a:solidFill>
            <a:prstDash val="solid"/>
            <a:round/>
            <a:headEnd len="sm" w="sm" type="none"/>
            <a:tailEnd len="sm" w="sm" type="none"/>
          </a:ln>
        </p:spPr>
      </p:cxnSp>
      <p:pic>
        <p:nvPicPr>
          <p:cNvPr id="222" name="Google Shape;222;p3"/>
          <p:cNvPicPr preferRelativeResize="0"/>
          <p:nvPr/>
        </p:nvPicPr>
        <p:blipFill rotWithShape="1">
          <a:blip r:embed="rId3">
            <a:alphaModFix/>
          </a:blip>
          <a:srcRect b="4263" l="0" r="0" t="12138"/>
          <a:stretch/>
        </p:blipFill>
        <p:spPr>
          <a:xfrm>
            <a:off x="3347800" y="2378500"/>
            <a:ext cx="5496399" cy="3784151"/>
          </a:xfrm>
          <a:prstGeom prst="rect">
            <a:avLst/>
          </a:prstGeom>
          <a:noFill/>
          <a:ln>
            <a:noFill/>
          </a:ln>
        </p:spPr>
      </p:pic>
      <p:pic>
        <p:nvPicPr>
          <p:cNvPr descr="A picture containing drawing, food&#10;&#10;Description automatically generated" id="223" name="Google Shape;223;p3"/>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
          <p:cNvSpPr txBox="1"/>
          <p:nvPr>
            <p:ph type="ctrTitle"/>
          </p:nvPr>
        </p:nvSpPr>
        <p:spPr>
          <a:xfrm>
            <a:off x="1664375" y="758075"/>
            <a:ext cx="8863200" cy="965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880"/>
              <a:buFont typeface="Nunito Sans"/>
              <a:buNone/>
            </a:pPr>
            <a:br>
              <a:rPr b="1" lang="en-US" sz="3000">
                <a:latin typeface="Nunito"/>
                <a:ea typeface="Nunito"/>
                <a:cs typeface="Nunito"/>
                <a:sym typeface="Nunito"/>
              </a:rPr>
            </a:br>
            <a:r>
              <a:rPr lang="en-US" sz="2800">
                <a:latin typeface="Nunito"/>
                <a:ea typeface="Nunito"/>
                <a:cs typeface="Nunito"/>
                <a:sym typeface="Nunito"/>
              </a:rPr>
              <a:t>We buy land + receive </a:t>
            </a:r>
            <a:br>
              <a:rPr lang="en-US" sz="2800">
                <a:latin typeface="Nunito"/>
                <a:ea typeface="Nunito"/>
                <a:cs typeface="Nunito"/>
                <a:sym typeface="Nunito"/>
              </a:rPr>
            </a:br>
            <a:r>
              <a:rPr lang="en-US" sz="2800">
                <a:latin typeface="Nunito"/>
                <a:ea typeface="Nunito"/>
                <a:cs typeface="Nunito"/>
                <a:sym typeface="Nunito"/>
              </a:rPr>
              <a:t>conservation easements.</a:t>
            </a:r>
            <a:endParaRPr sz="2800">
              <a:solidFill>
                <a:srgbClr val="6EC498"/>
              </a:solidFill>
              <a:latin typeface="Nunito"/>
              <a:ea typeface="Nunito"/>
              <a:cs typeface="Nunito"/>
              <a:sym typeface="Nunito"/>
            </a:endParaRPr>
          </a:p>
        </p:txBody>
      </p:sp>
      <p:cxnSp>
        <p:nvCxnSpPr>
          <p:cNvPr id="230" name="Google Shape;230;p4"/>
          <p:cNvCxnSpPr/>
          <p:nvPr/>
        </p:nvCxnSpPr>
        <p:spPr>
          <a:xfrm>
            <a:off x="3882300" y="2014000"/>
            <a:ext cx="4427400" cy="0"/>
          </a:xfrm>
          <a:prstGeom prst="straightConnector1">
            <a:avLst/>
          </a:prstGeom>
          <a:noFill/>
          <a:ln cap="flat" cmpd="sng" w="9525">
            <a:solidFill>
              <a:srgbClr val="6EC498"/>
            </a:solidFill>
            <a:prstDash val="solid"/>
            <a:round/>
            <a:headEnd len="sm" w="sm" type="none"/>
            <a:tailEnd len="sm" w="sm" type="none"/>
          </a:ln>
        </p:spPr>
      </p:cxnSp>
      <p:pic>
        <p:nvPicPr>
          <p:cNvPr id="231" name="Google Shape;231;p4"/>
          <p:cNvPicPr preferRelativeResize="0"/>
          <p:nvPr/>
        </p:nvPicPr>
        <p:blipFill rotWithShape="1">
          <a:blip r:embed="rId3">
            <a:alphaModFix/>
          </a:blip>
          <a:srcRect b="0" l="0" r="0" t="0"/>
          <a:stretch/>
        </p:blipFill>
        <p:spPr>
          <a:xfrm>
            <a:off x="3257887" y="2409000"/>
            <a:ext cx="5676223" cy="3784151"/>
          </a:xfrm>
          <a:prstGeom prst="rect">
            <a:avLst/>
          </a:prstGeom>
          <a:noFill/>
          <a:ln>
            <a:noFill/>
          </a:ln>
        </p:spPr>
      </p:pic>
      <p:pic>
        <p:nvPicPr>
          <p:cNvPr descr="A picture containing drawing, food&#10;&#10;Description automatically generated" id="232" name="Google Shape;232;p4"/>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
          <p:cNvSpPr txBox="1"/>
          <p:nvPr>
            <p:ph type="ctrTitle"/>
          </p:nvPr>
        </p:nvSpPr>
        <p:spPr>
          <a:xfrm>
            <a:off x="2461200" y="844875"/>
            <a:ext cx="7269600" cy="965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Arial"/>
              <a:buNone/>
            </a:pPr>
            <a:br>
              <a:rPr b="1" lang="en-US" sz="3000">
                <a:latin typeface="Nunito"/>
                <a:ea typeface="Nunito"/>
                <a:cs typeface="Nunito"/>
                <a:sym typeface="Nunito"/>
              </a:rPr>
            </a:br>
            <a:r>
              <a:rPr lang="en-US" sz="2800">
                <a:solidFill>
                  <a:srgbClr val="000000"/>
                </a:solidFill>
                <a:latin typeface="Nunito"/>
                <a:ea typeface="Nunito"/>
                <a:cs typeface="Nunito"/>
                <a:sym typeface="Nunito"/>
              </a:rPr>
              <a:t>We provide experiences like </a:t>
            </a:r>
            <a:endParaRPr sz="2800">
              <a:solidFill>
                <a:srgbClr val="000000"/>
              </a:solidFill>
              <a:latin typeface="Nunito"/>
              <a:ea typeface="Nunito"/>
              <a:cs typeface="Nunito"/>
              <a:sym typeface="Nunito"/>
            </a:endParaRPr>
          </a:p>
          <a:p>
            <a:pPr indent="0" lvl="0" marL="0" rtl="0" algn="ctr">
              <a:lnSpc>
                <a:spcPct val="90000"/>
              </a:lnSpc>
              <a:spcBef>
                <a:spcPts val="0"/>
              </a:spcBef>
              <a:spcAft>
                <a:spcPts val="0"/>
              </a:spcAft>
              <a:buClr>
                <a:schemeClr val="dk1"/>
              </a:buClr>
              <a:buSzPts val="3200"/>
              <a:buFont typeface="Arial"/>
              <a:buNone/>
            </a:pPr>
            <a:r>
              <a:rPr lang="en-US" sz="2800">
                <a:solidFill>
                  <a:srgbClr val="000000"/>
                </a:solidFill>
                <a:latin typeface="Nunito"/>
                <a:ea typeface="Nunito"/>
                <a:cs typeface="Nunito"/>
                <a:sym typeface="Nunito"/>
              </a:rPr>
              <a:t>field trips, events, and tours </a:t>
            </a:r>
            <a:endParaRPr sz="2800">
              <a:solidFill>
                <a:srgbClr val="000000"/>
              </a:solidFill>
              <a:latin typeface="Nunito"/>
              <a:ea typeface="Nunito"/>
              <a:cs typeface="Nunito"/>
              <a:sym typeface="Nunito"/>
            </a:endParaRPr>
          </a:p>
        </p:txBody>
      </p:sp>
      <p:cxnSp>
        <p:nvCxnSpPr>
          <p:cNvPr id="239" name="Google Shape;239;p5"/>
          <p:cNvCxnSpPr/>
          <p:nvPr/>
        </p:nvCxnSpPr>
        <p:spPr>
          <a:xfrm>
            <a:off x="3882300" y="2014000"/>
            <a:ext cx="4427400" cy="0"/>
          </a:xfrm>
          <a:prstGeom prst="straightConnector1">
            <a:avLst/>
          </a:prstGeom>
          <a:noFill/>
          <a:ln cap="flat" cmpd="sng" w="9525">
            <a:solidFill>
              <a:srgbClr val="6EC498"/>
            </a:solidFill>
            <a:prstDash val="solid"/>
            <a:round/>
            <a:headEnd len="sm" w="sm" type="none"/>
            <a:tailEnd len="sm" w="sm" type="none"/>
          </a:ln>
        </p:spPr>
      </p:cxnSp>
      <p:pic>
        <p:nvPicPr>
          <p:cNvPr id="240" name="Google Shape;240;p5"/>
          <p:cNvPicPr preferRelativeResize="0"/>
          <p:nvPr/>
        </p:nvPicPr>
        <p:blipFill rotWithShape="1">
          <a:blip r:embed="rId3">
            <a:alphaModFix/>
          </a:blip>
          <a:srcRect b="0" l="0" r="0" t="0"/>
          <a:stretch/>
        </p:blipFill>
        <p:spPr>
          <a:xfrm>
            <a:off x="3244700" y="2397625"/>
            <a:ext cx="5537027" cy="3691348"/>
          </a:xfrm>
          <a:prstGeom prst="rect">
            <a:avLst/>
          </a:prstGeom>
          <a:noFill/>
          <a:ln>
            <a:noFill/>
          </a:ln>
        </p:spPr>
      </p:pic>
      <p:pic>
        <p:nvPicPr>
          <p:cNvPr descr="A picture containing drawing, food&#10;&#10;Description automatically generated" id="241" name="Google Shape;241;p5"/>
          <p:cNvPicPr preferRelativeResize="0"/>
          <p:nvPr/>
        </p:nvPicPr>
        <p:blipFill rotWithShape="1">
          <a:blip r:embed="rId4">
            <a:alphaModFix/>
          </a:blip>
          <a:srcRect b="0" l="0" r="0" t="0"/>
          <a:stretch/>
        </p:blipFill>
        <p:spPr>
          <a:xfrm>
            <a:off x="798850" y="758025"/>
            <a:ext cx="798850" cy="1103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6"/>
          <p:cNvPicPr preferRelativeResize="0"/>
          <p:nvPr/>
        </p:nvPicPr>
        <p:blipFill rotWithShape="1">
          <a:blip r:embed="rId3">
            <a:alphaModFix/>
          </a:blip>
          <a:srcRect b="15626" l="0" r="0" t="0"/>
          <a:stretch/>
        </p:blipFill>
        <p:spPr>
          <a:xfrm>
            <a:off x="0" y="0"/>
            <a:ext cx="12191999" cy="6858003"/>
          </a:xfrm>
          <a:prstGeom prst="rect">
            <a:avLst/>
          </a:prstGeom>
          <a:noFill/>
          <a:ln>
            <a:noFill/>
          </a:ln>
        </p:spPr>
      </p:pic>
      <p:pic>
        <p:nvPicPr>
          <p:cNvPr id="248" name="Google Shape;248;p6"/>
          <p:cNvPicPr preferRelativeResize="0"/>
          <p:nvPr/>
        </p:nvPicPr>
        <p:blipFill rotWithShape="1">
          <a:blip r:embed="rId4">
            <a:alphaModFix/>
          </a:blip>
          <a:srcRect b="0" l="0" r="0" t="0"/>
          <a:stretch/>
        </p:blipFill>
        <p:spPr>
          <a:xfrm>
            <a:off x="1638300" y="1518551"/>
            <a:ext cx="8915403" cy="3820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7"/>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Swami’s Tidepools</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2100"/>
              </a:spcBef>
              <a:spcAft>
                <a:spcPts val="210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sp>
        <p:nvSpPr>
          <p:cNvPr id="254" name="Google Shape;254;p7"/>
          <p:cNvSpPr txBox="1"/>
          <p:nvPr/>
        </p:nvSpPr>
        <p:spPr>
          <a:xfrm>
            <a:off x="7031500" y="2771350"/>
            <a:ext cx="4029900" cy="2476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200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History of Swami’s</a:t>
            </a:r>
            <a:endParaRPr b="1" i="0" sz="2000" u="none" cap="none" strike="noStrike">
              <a:solidFill>
                <a:schemeClr val="dk1"/>
              </a:solidFill>
              <a:latin typeface="Nunito"/>
              <a:ea typeface="Nunito"/>
              <a:cs typeface="Nunito"/>
              <a:sym typeface="Nunito"/>
            </a:endParaRPr>
          </a:p>
          <a:p>
            <a:pPr indent="-355600" lvl="0" marL="457200" marR="0" rtl="0" algn="l">
              <a:lnSpc>
                <a:spcPct val="200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Marine Protected Areas</a:t>
            </a:r>
            <a:endParaRPr b="1" i="0" sz="2000" u="none" cap="none" strike="noStrike">
              <a:solidFill>
                <a:schemeClr val="dk1"/>
              </a:solidFill>
              <a:latin typeface="Nunito"/>
              <a:ea typeface="Nunito"/>
              <a:cs typeface="Nunito"/>
              <a:sym typeface="Nunito"/>
            </a:endParaRPr>
          </a:p>
          <a:p>
            <a:pPr indent="-355600" lvl="0" marL="457200" marR="0" rtl="0" algn="l">
              <a:lnSpc>
                <a:spcPct val="200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Tidepool Exploration </a:t>
            </a:r>
            <a:endParaRPr b="1" i="0" sz="2000" u="none" cap="none" strike="noStrike">
              <a:solidFill>
                <a:schemeClr val="dk1"/>
              </a:solidFill>
              <a:latin typeface="Nunito"/>
              <a:ea typeface="Nunito"/>
              <a:cs typeface="Nunito"/>
              <a:sym typeface="Nunito"/>
            </a:endParaRPr>
          </a:p>
          <a:p>
            <a:pPr indent="-355600" lvl="0" marL="457200" marR="0" rtl="0" algn="l">
              <a:lnSpc>
                <a:spcPct val="200000"/>
              </a:lnSpc>
              <a:spcBef>
                <a:spcPts val="0"/>
              </a:spcBef>
              <a:spcAft>
                <a:spcPts val="0"/>
              </a:spcAft>
              <a:buClr>
                <a:schemeClr val="dk1"/>
              </a:buClr>
              <a:buSzPts val="2000"/>
              <a:buFont typeface="Nunito"/>
              <a:buChar char="•"/>
            </a:pPr>
            <a:r>
              <a:rPr b="1" i="0" lang="en-US" sz="2000" u="none" cap="none" strike="noStrike">
                <a:solidFill>
                  <a:schemeClr val="dk1"/>
                </a:solidFill>
                <a:latin typeface="Nunito"/>
                <a:ea typeface="Nunito"/>
                <a:cs typeface="Nunito"/>
                <a:sym typeface="Nunito"/>
              </a:rPr>
              <a:t>Be an Ambassador</a:t>
            </a:r>
            <a:endParaRPr b="1" i="0" sz="1500" u="none" cap="none" strike="noStrike">
              <a:solidFill>
                <a:schemeClr val="accent2"/>
              </a:solidFill>
              <a:latin typeface="Nunito"/>
              <a:ea typeface="Nunito"/>
              <a:cs typeface="Nunito"/>
              <a:sym typeface="Nunito"/>
            </a:endParaRPr>
          </a:p>
        </p:txBody>
      </p:sp>
      <p:pic>
        <p:nvPicPr>
          <p:cNvPr descr="A picture containing drawing, food&#10;&#10;Description automatically generated" id="255" name="Google Shape;255;p7"/>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256" name="Google Shape;256;p7"/>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id="257" name="Google Shape;257;p7"/>
          <p:cNvPicPr preferRelativeResize="0"/>
          <p:nvPr/>
        </p:nvPicPr>
        <p:blipFill rotWithShape="1">
          <a:blip r:embed="rId5">
            <a:alphaModFix/>
          </a:blip>
          <a:srcRect b="0" l="0" r="0" t="0"/>
          <a:stretch/>
        </p:blipFill>
        <p:spPr>
          <a:xfrm>
            <a:off x="1902700" y="2231425"/>
            <a:ext cx="4955925" cy="33039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8"/>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2"/>
              </a:buClr>
              <a:buSzPts val="2400"/>
              <a:buFont typeface="Arial"/>
              <a:buNone/>
            </a:pPr>
            <a:r>
              <a:rPr b="1" i="0" lang="en-US" sz="3200" u="none" cap="none" strike="noStrike">
                <a:solidFill>
                  <a:srgbClr val="000000"/>
                </a:solidFill>
                <a:latin typeface="Nunito"/>
                <a:ea typeface="Nunito"/>
                <a:cs typeface="Nunito"/>
                <a:sym typeface="Nunito"/>
              </a:rPr>
              <a:t>Swami’s History</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2100"/>
              </a:spcBef>
              <a:spcAft>
                <a:spcPts val="2100"/>
              </a:spcAft>
              <a:buClr>
                <a:schemeClr val="dk2"/>
              </a:buClr>
              <a:buSzPts val="2400"/>
              <a:buFont typeface="Arial"/>
              <a:buNone/>
            </a:pPr>
            <a:r>
              <a:t/>
            </a:r>
            <a:endParaRPr b="1" i="0" sz="1800" u="none" cap="none" strike="noStrike">
              <a:solidFill>
                <a:srgbClr val="000000"/>
              </a:solidFill>
              <a:latin typeface="Nunito Sans"/>
              <a:ea typeface="Nunito Sans"/>
              <a:cs typeface="Nunito Sans"/>
              <a:sym typeface="Nunito Sans"/>
            </a:endParaRPr>
          </a:p>
        </p:txBody>
      </p:sp>
      <p:pic>
        <p:nvPicPr>
          <p:cNvPr descr="A picture containing drawing, food&#10;&#10;Description automatically generated" id="263" name="Google Shape;263;p8"/>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264" name="Google Shape;264;p8"/>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id="265" name="Google Shape;265;p8"/>
          <p:cNvPicPr preferRelativeResize="0"/>
          <p:nvPr/>
        </p:nvPicPr>
        <p:blipFill rotWithShape="1">
          <a:blip r:embed="rId5">
            <a:alphaModFix/>
          </a:blip>
          <a:srcRect b="0" l="0" r="0" t="0"/>
          <a:stretch/>
        </p:blipFill>
        <p:spPr>
          <a:xfrm>
            <a:off x="1902700" y="2705952"/>
            <a:ext cx="4767224" cy="3175048"/>
          </a:xfrm>
          <a:prstGeom prst="rect">
            <a:avLst/>
          </a:prstGeom>
          <a:noFill/>
          <a:ln>
            <a:noFill/>
          </a:ln>
        </p:spPr>
      </p:pic>
      <p:pic>
        <p:nvPicPr>
          <p:cNvPr id="266" name="Google Shape;266;p8"/>
          <p:cNvPicPr preferRelativeResize="0"/>
          <p:nvPr/>
        </p:nvPicPr>
        <p:blipFill rotWithShape="1">
          <a:blip r:embed="rId6">
            <a:alphaModFix/>
          </a:blip>
          <a:srcRect b="0" l="0" r="0" t="0"/>
          <a:stretch/>
        </p:blipFill>
        <p:spPr>
          <a:xfrm>
            <a:off x="7075553" y="2705950"/>
            <a:ext cx="2818796" cy="3175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9"/>
          <p:cNvSpPr txBox="1"/>
          <p:nvPr>
            <p:ph idx="4294967295" type="subTitle"/>
          </p:nvPr>
        </p:nvSpPr>
        <p:spPr>
          <a:xfrm>
            <a:off x="2504478" y="758025"/>
            <a:ext cx="7091700" cy="7407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1800"/>
              <a:buFont typeface="Arial"/>
              <a:buNone/>
            </a:pPr>
            <a:r>
              <a:rPr b="1" i="0" lang="en-US" sz="3200" u="none" cap="none" strike="noStrike">
                <a:solidFill>
                  <a:schemeClr val="dk1"/>
                </a:solidFill>
                <a:latin typeface="Nunito"/>
                <a:ea typeface="Nunito"/>
                <a:cs typeface="Nunito"/>
                <a:sym typeface="Nunito"/>
              </a:rPr>
              <a:t>The Story of the Lotus Temple</a:t>
            </a:r>
            <a:endParaRPr b="1" i="0" sz="1800" u="none" cap="none" strike="noStrike">
              <a:solidFill>
                <a:srgbClr val="000000"/>
              </a:solidFill>
              <a:latin typeface="Nunito"/>
              <a:ea typeface="Nunito"/>
              <a:cs typeface="Nunito"/>
              <a:sym typeface="Nunito"/>
            </a:endParaRPr>
          </a:p>
        </p:txBody>
      </p:sp>
      <p:pic>
        <p:nvPicPr>
          <p:cNvPr descr="A picture containing drawing, food&#10;&#10;Description automatically generated" id="272" name="Google Shape;272;p9"/>
          <p:cNvPicPr preferRelativeResize="0"/>
          <p:nvPr/>
        </p:nvPicPr>
        <p:blipFill rotWithShape="1">
          <a:blip r:embed="rId3">
            <a:alphaModFix/>
          </a:blip>
          <a:srcRect b="0" l="0" r="0" t="0"/>
          <a:stretch/>
        </p:blipFill>
        <p:spPr>
          <a:xfrm>
            <a:off x="798850" y="758025"/>
            <a:ext cx="798850" cy="1103875"/>
          </a:xfrm>
          <a:prstGeom prst="rect">
            <a:avLst/>
          </a:prstGeom>
          <a:noFill/>
          <a:ln>
            <a:noFill/>
          </a:ln>
        </p:spPr>
      </p:pic>
      <p:pic>
        <p:nvPicPr>
          <p:cNvPr id="273" name="Google Shape;273;p9"/>
          <p:cNvPicPr preferRelativeResize="0"/>
          <p:nvPr/>
        </p:nvPicPr>
        <p:blipFill rotWithShape="1">
          <a:blip r:embed="rId4">
            <a:alphaModFix/>
          </a:blip>
          <a:srcRect b="0" l="0" r="0" t="0"/>
          <a:stretch/>
        </p:blipFill>
        <p:spPr>
          <a:xfrm>
            <a:off x="10090825" y="712773"/>
            <a:ext cx="1410944" cy="1154402"/>
          </a:xfrm>
          <a:prstGeom prst="rect">
            <a:avLst/>
          </a:prstGeom>
          <a:noFill/>
          <a:ln>
            <a:noFill/>
          </a:ln>
        </p:spPr>
      </p:pic>
      <p:pic>
        <p:nvPicPr>
          <p:cNvPr id="274" name="Google Shape;274;p9"/>
          <p:cNvPicPr preferRelativeResize="0"/>
          <p:nvPr/>
        </p:nvPicPr>
        <p:blipFill rotWithShape="1">
          <a:blip r:embed="rId5">
            <a:alphaModFix/>
          </a:blip>
          <a:srcRect b="0" l="0" r="0" t="0"/>
          <a:stretch/>
        </p:blipFill>
        <p:spPr>
          <a:xfrm>
            <a:off x="3258475" y="1923125"/>
            <a:ext cx="5583675" cy="4277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